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6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4288536" cy="6614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0039" y="231139"/>
            <a:ext cx="854392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34792"/>
            <a:ext cx="9144000" cy="350870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411878" y="540988"/>
            <a:ext cx="474345" cy="473709"/>
          </a:xfrm>
          <a:custGeom>
            <a:avLst/>
            <a:gdLst/>
            <a:ahLst/>
            <a:cxnLst/>
            <a:rect l="l" t="t" r="r" b="b"/>
            <a:pathLst>
              <a:path w="474345" h="473709">
                <a:moveTo>
                  <a:pt x="236681" y="0"/>
                </a:moveTo>
                <a:lnTo>
                  <a:pt x="189101" y="5080"/>
                </a:lnTo>
                <a:lnTo>
                  <a:pt x="144730" y="19050"/>
                </a:lnTo>
                <a:lnTo>
                  <a:pt x="104534" y="40639"/>
                </a:lnTo>
                <a:lnTo>
                  <a:pt x="69479" y="69850"/>
                </a:lnTo>
                <a:lnTo>
                  <a:pt x="40531" y="105410"/>
                </a:lnTo>
                <a:lnTo>
                  <a:pt x="18658" y="144780"/>
                </a:lnTo>
                <a:lnTo>
                  <a:pt x="4825" y="189230"/>
                </a:lnTo>
                <a:lnTo>
                  <a:pt x="0" y="237489"/>
                </a:lnTo>
                <a:lnTo>
                  <a:pt x="4825" y="285750"/>
                </a:lnTo>
                <a:lnTo>
                  <a:pt x="18658" y="330200"/>
                </a:lnTo>
                <a:lnTo>
                  <a:pt x="40531" y="369570"/>
                </a:lnTo>
                <a:lnTo>
                  <a:pt x="69479" y="405130"/>
                </a:lnTo>
                <a:lnTo>
                  <a:pt x="104534" y="434339"/>
                </a:lnTo>
                <a:lnTo>
                  <a:pt x="144730" y="455930"/>
                </a:lnTo>
                <a:lnTo>
                  <a:pt x="189101" y="469900"/>
                </a:lnTo>
                <a:lnTo>
                  <a:pt x="236681" y="473710"/>
                </a:lnTo>
                <a:lnTo>
                  <a:pt x="284509" y="469900"/>
                </a:lnTo>
                <a:lnTo>
                  <a:pt x="304760" y="463550"/>
                </a:lnTo>
                <a:lnTo>
                  <a:pt x="236681" y="463550"/>
                </a:lnTo>
                <a:lnTo>
                  <a:pt x="191346" y="458470"/>
                </a:lnTo>
                <a:lnTo>
                  <a:pt x="149034" y="445770"/>
                </a:lnTo>
                <a:lnTo>
                  <a:pt x="110677" y="424180"/>
                </a:lnTo>
                <a:lnTo>
                  <a:pt x="77206" y="397510"/>
                </a:lnTo>
                <a:lnTo>
                  <a:pt x="49552" y="363220"/>
                </a:lnTo>
                <a:lnTo>
                  <a:pt x="28646" y="325120"/>
                </a:lnTo>
                <a:lnTo>
                  <a:pt x="15419" y="283210"/>
                </a:lnTo>
                <a:lnTo>
                  <a:pt x="10803" y="237489"/>
                </a:lnTo>
                <a:lnTo>
                  <a:pt x="15419" y="191770"/>
                </a:lnTo>
                <a:lnTo>
                  <a:pt x="28646" y="149860"/>
                </a:lnTo>
                <a:lnTo>
                  <a:pt x="49552" y="111760"/>
                </a:lnTo>
                <a:lnTo>
                  <a:pt x="77206" y="77470"/>
                </a:lnTo>
                <a:lnTo>
                  <a:pt x="110677" y="50800"/>
                </a:lnTo>
                <a:lnTo>
                  <a:pt x="149034" y="29210"/>
                </a:lnTo>
                <a:lnTo>
                  <a:pt x="191346" y="16510"/>
                </a:lnTo>
                <a:lnTo>
                  <a:pt x="236681" y="11430"/>
                </a:lnTo>
                <a:lnTo>
                  <a:pt x="304760" y="11430"/>
                </a:lnTo>
                <a:lnTo>
                  <a:pt x="284509" y="5080"/>
                </a:lnTo>
                <a:lnTo>
                  <a:pt x="236681" y="0"/>
                </a:lnTo>
                <a:close/>
              </a:path>
              <a:path w="474345" h="473709">
                <a:moveTo>
                  <a:pt x="304760" y="11430"/>
                </a:moveTo>
                <a:lnTo>
                  <a:pt x="236681" y="11430"/>
                </a:lnTo>
                <a:lnTo>
                  <a:pt x="282231" y="16510"/>
                </a:lnTo>
                <a:lnTo>
                  <a:pt x="324644" y="29210"/>
                </a:lnTo>
                <a:lnTo>
                  <a:pt x="363013" y="50800"/>
                </a:lnTo>
                <a:lnTo>
                  <a:pt x="396434" y="78739"/>
                </a:lnTo>
                <a:lnTo>
                  <a:pt x="424003" y="111760"/>
                </a:lnTo>
                <a:lnTo>
                  <a:pt x="444815" y="149860"/>
                </a:lnTo>
                <a:lnTo>
                  <a:pt x="457965" y="191770"/>
                </a:lnTo>
                <a:lnTo>
                  <a:pt x="462550" y="237489"/>
                </a:lnTo>
                <a:lnTo>
                  <a:pt x="457965" y="283210"/>
                </a:lnTo>
                <a:lnTo>
                  <a:pt x="444815" y="325120"/>
                </a:lnTo>
                <a:lnTo>
                  <a:pt x="424003" y="363220"/>
                </a:lnTo>
                <a:lnTo>
                  <a:pt x="396434" y="397510"/>
                </a:lnTo>
                <a:lnTo>
                  <a:pt x="363013" y="424180"/>
                </a:lnTo>
                <a:lnTo>
                  <a:pt x="324644" y="445770"/>
                </a:lnTo>
                <a:lnTo>
                  <a:pt x="282231" y="458470"/>
                </a:lnTo>
                <a:lnTo>
                  <a:pt x="236681" y="463550"/>
                </a:lnTo>
                <a:lnTo>
                  <a:pt x="304760" y="463550"/>
                </a:lnTo>
                <a:lnTo>
                  <a:pt x="369384" y="434339"/>
                </a:lnTo>
                <a:lnTo>
                  <a:pt x="404518" y="405130"/>
                </a:lnTo>
                <a:lnTo>
                  <a:pt x="433509" y="369570"/>
                </a:lnTo>
                <a:lnTo>
                  <a:pt x="455400" y="330200"/>
                </a:lnTo>
                <a:lnTo>
                  <a:pt x="469236" y="285750"/>
                </a:lnTo>
                <a:lnTo>
                  <a:pt x="474060" y="237489"/>
                </a:lnTo>
                <a:lnTo>
                  <a:pt x="469236" y="189230"/>
                </a:lnTo>
                <a:lnTo>
                  <a:pt x="455400" y="144780"/>
                </a:lnTo>
                <a:lnTo>
                  <a:pt x="433509" y="105410"/>
                </a:lnTo>
                <a:lnTo>
                  <a:pt x="404518" y="69850"/>
                </a:lnTo>
                <a:lnTo>
                  <a:pt x="369384" y="40639"/>
                </a:lnTo>
                <a:lnTo>
                  <a:pt x="329062" y="19050"/>
                </a:lnTo>
                <a:lnTo>
                  <a:pt x="304760" y="11430"/>
                </a:lnTo>
                <a:close/>
              </a:path>
              <a:path w="474345" h="473709">
                <a:moveTo>
                  <a:pt x="170380" y="436880"/>
                </a:moveTo>
                <a:lnTo>
                  <a:pt x="169614" y="436880"/>
                </a:lnTo>
                <a:lnTo>
                  <a:pt x="169614" y="438150"/>
                </a:lnTo>
                <a:lnTo>
                  <a:pt x="170380" y="438150"/>
                </a:lnTo>
                <a:lnTo>
                  <a:pt x="178771" y="440689"/>
                </a:lnTo>
                <a:lnTo>
                  <a:pt x="193102" y="444500"/>
                </a:lnTo>
                <a:lnTo>
                  <a:pt x="212647" y="447039"/>
                </a:lnTo>
                <a:lnTo>
                  <a:pt x="236681" y="448310"/>
                </a:lnTo>
                <a:lnTo>
                  <a:pt x="281819" y="444500"/>
                </a:lnTo>
                <a:lnTo>
                  <a:pt x="221273" y="444500"/>
                </a:lnTo>
                <a:lnTo>
                  <a:pt x="202693" y="443230"/>
                </a:lnTo>
                <a:lnTo>
                  <a:pt x="187147" y="440689"/>
                </a:lnTo>
                <a:lnTo>
                  <a:pt x="170380" y="436880"/>
                </a:lnTo>
                <a:close/>
              </a:path>
              <a:path w="474345" h="473709">
                <a:moveTo>
                  <a:pt x="367516" y="401320"/>
                </a:moveTo>
                <a:lnTo>
                  <a:pt x="259835" y="401320"/>
                </a:lnTo>
                <a:lnTo>
                  <a:pt x="267501" y="408939"/>
                </a:lnTo>
                <a:lnTo>
                  <a:pt x="267501" y="417830"/>
                </a:lnTo>
                <a:lnTo>
                  <a:pt x="264287" y="427989"/>
                </a:lnTo>
                <a:lnTo>
                  <a:pt x="255079" y="436880"/>
                </a:lnTo>
                <a:lnTo>
                  <a:pt x="240525" y="441960"/>
                </a:lnTo>
                <a:lnTo>
                  <a:pt x="221273" y="444500"/>
                </a:lnTo>
                <a:lnTo>
                  <a:pt x="281819" y="444500"/>
                </a:lnTo>
                <a:lnTo>
                  <a:pt x="324820" y="430530"/>
                </a:lnTo>
                <a:lnTo>
                  <a:pt x="362980" y="406400"/>
                </a:lnTo>
                <a:lnTo>
                  <a:pt x="367516" y="401320"/>
                </a:lnTo>
                <a:close/>
              </a:path>
              <a:path w="474345" h="473709">
                <a:moveTo>
                  <a:pt x="37785" y="170180"/>
                </a:moveTo>
                <a:lnTo>
                  <a:pt x="36249" y="170180"/>
                </a:lnTo>
                <a:lnTo>
                  <a:pt x="34561" y="175260"/>
                </a:lnTo>
                <a:lnTo>
                  <a:pt x="30847" y="190500"/>
                </a:lnTo>
                <a:lnTo>
                  <a:pt x="27133" y="210820"/>
                </a:lnTo>
                <a:lnTo>
                  <a:pt x="25445" y="237489"/>
                </a:lnTo>
                <a:lnTo>
                  <a:pt x="30108" y="283210"/>
                </a:lnTo>
                <a:lnTo>
                  <a:pt x="44244" y="325120"/>
                </a:lnTo>
                <a:lnTo>
                  <a:pt x="68075" y="363220"/>
                </a:lnTo>
                <a:lnTo>
                  <a:pt x="101821" y="393700"/>
                </a:lnTo>
                <a:lnTo>
                  <a:pt x="145703" y="415289"/>
                </a:lnTo>
                <a:lnTo>
                  <a:pt x="181585" y="422910"/>
                </a:lnTo>
                <a:lnTo>
                  <a:pt x="193526" y="422910"/>
                </a:lnTo>
                <a:lnTo>
                  <a:pt x="216209" y="420370"/>
                </a:lnTo>
                <a:lnTo>
                  <a:pt x="229854" y="412750"/>
                </a:lnTo>
                <a:lnTo>
                  <a:pt x="239592" y="405130"/>
                </a:lnTo>
                <a:lnTo>
                  <a:pt x="250553" y="401320"/>
                </a:lnTo>
                <a:lnTo>
                  <a:pt x="367516" y="401320"/>
                </a:lnTo>
                <a:lnTo>
                  <a:pt x="393596" y="372110"/>
                </a:lnTo>
                <a:lnTo>
                  <a:pt x="398987" y="360680"/>
                </a:lnTo>
                <a:lnTo>
                  <a:pt x="144167" y="360680"/>
                </a:lnTo>
                <a:lnTo>
                  <a:pt x="127529" y="358139"/>
                </a:lnTo>
                <a:lnTo>
                  <a:pt x="115734" y="349250"/>
                </a:lnTo>
                <a:lnTo>
                  <a:pt x="108709" y="336550"/>
                </a:lnTo>
                <a:lnTo>
                  <a:pt x="106384" y="322580"/>
                </a:lnTo>
                <a:lnTo>
                  <a:pt x="107953" y="311150"/>
                </a:lnTo>
                <a:lnTo>
                  <a:pt x="112562" y="299720"/>
                </a:lnTo>
                <a:lnTo>
                  <a:pt x="120059" y="287020"/>
                </a:lnTo>
                <a:lnTo>
                  <a:pt x="130295" y="275589"/>
                </a:lnTo>
                <a:lnTo>
                  <a:pt x="139964" y="267970"/>
                </a:lnTo>
                <a:lnTo>
                  <a:pt x="57092" y="267970"/>
                </a:lnTo>
                <a:lnTo>
                  <a:pt x="46349" y="264160"/>
                </a:lnTo>
                <a:lnTo>
                  <a:pt x="37800" y="255270"/>
                </a:lnTo>
                <a:lnTo>
                  <a:pt x="32152" y="241300"/>
                </a:lnTo>
                <a:lnTo>
                  <a:pt x="30112" y="220980"/>
                </a:lnTo>
                <a:lnTo>
                  <a:pt x="31203" y="203200"/>
                </a:lnTo>
                <a:lnTo>
                  <a:pt x="33660" y="187960"/>
                </a:lnTo>
                <a:lnTo>
                  <a:pt x="36262" y="176530"/>
                </a:lnTo>
                <a:lnTo>
                  <a:pt x="37785" y="171450"/>
                </a:lnTo>
                <a:lnTo>
                  <a:pt x="37785" y="170180"/>
                </a:lnTo>
                <a:close/>
              </a:path>
              <a:path w="474345" h="473709">
                <a:moveTo>
                  <a:pt x="277530" y="205739"/>
                </a:moveTo>
                <a:lnTo>
                  <a:pt x="265865" y="213360"/>
                </a:lnTo>
                <a:lnTo>
                  <a:pt x="252965" y="222250"/>
                </a:lnTo>
                <a:lnTo>
                  <a:pt x="217373" y="242570"/>
                </a:lnTo>
                <a:lnTo>
                  <a:pt x="212302" y="289560"/>
                </a:lnTo>
                <a:lnTo>
                  <a:pt x="198266" y="326389"/>
                </a:lnTo>
                <a:lnTo>
                  <a:pt x="165661" y="356870"/>
                </a:lnTo>
                <a:lnTo>
                  <a:pt x="144167" y="360680"/>
                </a:lnTo>
                <a:lnTo>
                  <a:pt x="306058" y="360680"/>
                </a:lnTo>
                <a:lnTo>
                  <a:pt x="276155" y="354330"/>
                </a:lnTo>
                <a:lnTo>
                  <a:pt x="254701" y="337820"/>
                </a:lnTo>
                <a:lnTo>
                  <a:pt x="241773" y="313689"/>
                </a:lnTo>
                <a:lnTo>
                  <a:pt x="237446" y="288289"/>
                </a:lnTo>
                <a:lnTo>
                  <a:pt x="242838" y="257810"/>
                </a:lnTo>
                <a:lnTo>
                  <a:pt x="255741" y="234950"/>
                </a:lnTo>
                <a:lnTo>
                  <a:pt x="271245" y="220980"/>
                </a:lnTo>
                <a:lnTo>
                  <a:pt x="284441" y="213360"/>
                </a:lnTo>
                <a:lnTo>
                  <a:pt x="281376" y="210820"/>
                </a:lnTo>
                <a:lnTo>
                  <a:pt x="279841" y="208280"/>
                </a:lnTo>
                <a:lnTo>
                  <a:pt x="277530" y="205739"/>
                </a:lnTo>
                <a:close/>
              </a:path>
              <a:path w="474345" h="473709">
                <a:moveTo>
                  <a:pt x="413688" y="248920"/>
                </a:moveTo>
                <a:lnTo>
                  <a:pt x="324531" y="248920"/>
                </a:lnTo>
                <a:lnTo>
                  <a:pt x="343898" y="252730"/>
                </a:lnTo>
                <a:lnTo>
                  <a:pt x="357903" y="264160"/>
                </a:lnTo>
                <a:lnTo>
                  <a:pt x="366408" y="280670"/>
                </a:lnTo>
                <a:lnTo>
                  <a:pt x="369274" y="299720"/>
                </a:lnTo>
                <a:lnTo>
                  <a:pt x="364599" y="322580"/>
                </a:lnTo>
                <a:lnTo>
                  <a:pt x="351540" y="341630"/>
                </a:lnTo>
                <a:lnTo>
                  <a:pt x="331544" y="355600"/>
                </a:lnTo>
                <a:lnTo>
                  <a:pt x="306058" y="360680"/>
                </a:lnTo>
                <a:lnTo>
                  <a:pt x="398987" y="360680"/>
                </a:lnTo>
                <a:lnTo>
                  <a:pt x="417560" y="316230"/>
                </a:lnTo>
                <a:lnTo>
                  <a:pt x="422460" y="281939"/>
                </a:lnTo>
                <a:lnTo>
                  <a:pt x="419086" y="259080"/>
                </a:lnTo>
                <a:lnTo>
                  <a:pt x="413688" y="248920"/>
                </a:lnTo>
                <a:close/>
              </a:path>
              <a:path w="474345" h="473709">
                <a:moveTo>
                  <a:pt x="196594" y="254000"/>
                </a:moveTo>
                <a:lnTo>
                  <a:pt x="173522" y="267970"/>
                </a:lnTo>
                <a:lnTo>
                  <a:pt x="151313" y="284480"/>
                </a:lnTo>
                <a:lnTo>
                  <a:pt x="134594" y="303530"/>
                </a:lnTo>
                <a:lnTo>
                  <a:pt x="127993" y="323850"/>
                </a:lnTo>
                <a:lnTo>
                  <a:pt x="127993" y="335280"/>
                </a:lnTo>
                <a:lnTo>
                  <a:pt x="134899" y="340360"/>
                </a:lnTo>
                <a:lnTo>
                  <a:pt x="144167" y="340360"/>
                </a:lnTo>
                <a:lnTo>
                  <a:pt x="165917" y="331470"/>
                </a:lnTo>
                <a:lnTo>
                  <a:pt x="181073" y="311150"/>
                </a:lnTo>
                <a:lnTo>
                  <a:pt x="190883" y="284480"/>
                </a:lnTo>
                <a:lnTo>
                  <a:pt x="196594" y="254000"/>
                </a:lnTo>
                <a:close/>
              </a:path>
              <a:path w="474345" h="473709">
                <a:moveTo>
                  <a:pt x="303745" y="223520"/>
                </a:moveTo>
                <a:lnTo>
                  <a:pt x="291389" y="228600"/>
                </a:lnTo>
                <a:lnTo>
                  <a:pt x="277731" y="240030"/>
                </a:lnTo>
                <a:lnTo>
                  <a:pt x="266675" y="259080"/>
                </a:lnTo>
                <a:lnTo>
                  <a:pt x="262122" y="285750"/>
                </a:lnTo>
                <a:lnTo>
                  <a:pt x="265325" y="306070"/>
                </a:lnTo>
                <a:lnTo>
                  <a:pt x="274451" y="323850"/>
                </a:lnTo>
                <a:lnTo>
                  <a:pt x="288780" y="335280"/>
                </a:lnTo>
                <a:lnTo>
                  <a:pt x="307591" y="340360"/>
                </a:lnTo>
                <a:lnTo>
                  <a:pt x="322415" y="336550"/>
                </a:lnTo>
                <a:lnTo>
                  <a:pt x="334769" y="328930"/>
                </a:lnTo>
                <a:lnTo>
                  <a:pt x="343362" y="316230"/>
                </a:lnTo>
                <a:lnTo>
                  <a:pt x="343906" y="313689"/>
                </a:lnTo>
                <a:lnTo>
                  <a:pt x="308345" y="313689"/>
                </a:lnTo>
                <a:lnTo>
                  <a:pt x="299203" y="311150"/>
                </a:lnTo>
                <a:lnTo>
                  <a:pt x="291859" y="304800"/>
                </a:lnTo>
                <a:lnTo>
                  <a:pt x="286970" y="295910"/>
                </a:lnTo>
                <a:lnTo>
                  <a:pt x="285195" y="284480"/>
                </a:lnTo>
                <a:lnTo>
                  <a:pt x="288308" y="270510"/>
                </a:lnTo>
                <a:lnTo>
                  <a:pt x="296776" y="259080"/>
                </a:lnTo>
                <a:lnTo>
                  <a:pt x="309288" y="251460"/>
                </a:lnTo>
                <a:lnTo>
                  <a:pt x="324531" y="248920"/>
                </a:lnTo>
                <a:lnTo>
                  <a:pt x="413688" y="248920"/>
                </a:lnTo>
                <a:lnTo>
                  <a:pt x="411664" y="245110"/>
                </a:lnTo>
                <a:lnTo>
                  <a:pt x="404242" y="234950"/>
                </a:lnTo>
                <a:lnTo>
                  <a:pt x="401243" y="224789"/>
                </a:lnTo>
                <a:lnTo>
                  <a:pt x="309637" y="224789"/>
                </a:lnTo>
                <a:lnTo>
                  <a:pt x="303745" y="223520"/>
                </a:lnTo>
                <a:close/>
              </a:path>
              <a:path w="474345" h="473709">
                <a:moveTo>
                  <a:pt x="323753" y="267970"/>
                </a:moveTo>
                <a:lnTo>
                  <a:pt x="316087" y="267970"/>
                </a:lnTo>
                <a:lnTo>
                  <a:pt x="307591" y="274320"/>
                </a:lnTo>
                <a:lnTo>
                  <a:pt x="307591" y="281939"/>
                </a:lnTo>
                <a:lnTo>
                  <a:pt x="308511" y="289560"/>
                </a:lnTo>
                <a:lnTo>
                  <a:pt x="312031" y="295910"/>
                </a:lnTo>
                <a:lnTo>
                  <a:pt x="315838" y="299720"/>
                </a:lnTo>
                <a:lnTo>
                  <a:pt x="317620" y="306070"/>
                </a:lnTo>
                <a:lnTo>
                  <a:pt x="317620" y="311150"/>
                </a:lnTo>
                <a:lnTo>
                  <a:pt x="313021" y="313689"/>
                </a:lnTo>
                <a:lnTo>
                  <a:pt x="343906" y="313689"/>
                </a:lnTo>
                <a:lnTo>
                  <a:pt x="346903" y="299720"/>
                </a:lnTo>
                <a:lnTo>
                  <a:pt x="345452" y="288289"/>
                </a:lnTo>
                <a:lnTo>
                  <a:pt x="341105" y="278130"/>
                </a:lnTo>
                <a:lnTo>
                  <a:pt x="333870" y="270510"/>
                </a:lnTo>
                <a:lnTo>
                  <a:pt x="323753" y="267970"/>
                </a:lnTo>
                <a:close/>
              </a:path>
              <a:path w="474345" h="473709">
                <a:moveTo>
                  <a:pt x="445279" y="207010"/>
                </a:moveTo>
                <a:lnTo>
                  <a:pt x="417029" y="207010"/>
                </a:lnTo>
                <a:lnTo>
                  <a:pt x="427429" y="209550"/>
                </a:lnTo>
                <a:lnTo>
                  <a:pt x="436022" y="219710"/>
                </a:lnTo>
                <a:lnTo>
                  <a:pt x="441867" y="233680"/>
                </a:lnTo>
                <a:lnTo>
                  <a:pt x="443890" y="252730"/>
                </a:lnTo>
                <a:lnTo>
                  <a:pt x="443937" y="255270"/>
                </a:lnTo>
                <a:lnTo>
                  <a:pt x="442705" y="273050"/>
                </a:lnTo>
                <a:lnTo>
                  <a:pt x="439802" y="289560"/>
                </a:lnTo>
                <a:lnTo>
                  <a:pt x="436900" y="299720"/>
                </a:lnTo>
                <a:lnTo>
                  <a:pt x="435580" y="303530"/>
                </a:lnTo>
                <a:lnTo>
                  <a:pt x="435580" y="304800"/>
                </a:lnTo>
                <a:lnTo>
                  <a:pt x="436335" y="304800"/>
                </a:lnTo>
                <a:lnTo>
                  <a:pt x="436335" y="306070"/>
                </a:lnTo>
                <a:lnTo>
                  <a:pt x="437113" y="306070"/>
                </a:lnTo>
                <a:lnTo>
                  <a:pt x="446987" y="264160"/>
                </a:lnTo>
                <a:lnTo>
                  <a:pt x="448675" y="237489"/>
                </a:lnTo>
                <a:lnTo>
                  <a:pt x="445279" y="207010"/>
                </a:lnTo>
                <a:close/>
              </a:path>
              <a:path w="474345" h="473709">
                <a:moveTo>
                  <a:pt x="236681" y="25400"/>
                </a:moveTo>
                <a:lnTo>
                  <a:pt x="191673" y="30480"/>
                </a:lnTo>
                <a:lnTo>
                  <a:pt x="149007" y="44450"/>
                </a:lnTo>
                <a:lnTo>
                  <a:pt x="111193" y="68580"/>
                </a:lnTo>
                <a:lnTo>
                  <a:pt x="80741" y="102870"/>
                </a:lnTo>
                <a:lnTo>
                  <a:pt x="60161" y="146050"/>
                </a:lnTo>
                <a:lnTo>
                  <a:pt x="50890" y="193039"/>
                </a:lnTo>
                <a:lnTo>
                  <a:pt x="54386" y="215900"/>
                </a:lnTo>
                <a:lnTo>
                  <a:pt x="62078" y="229870"/>
                </a:lnTo>
                <a:lnTo>
                  <a:pt x="69770" y="240030"/>
                </a:lnTo>
                <a:lnTo>
                  <a:pt x="73266" y="251460"/>
                </a:lnTo>
                <a:lnTo>
                  <a:pt x="73266" y="260350"/>
                </a:lnTo>
                <a:lnTo>
                  <a:pt x="65531" y="267970"/>
                </a:lnTo>
                <a:lnTo>
                  <a:pt x="139964" y="267970"/>
                </a:lnTo>
                <a:lnTo>
                  <a:pt x="144799" y="264160"/>
                </a:lnTo>
                <a:lnTo>
                  <a:pt x="160830" y="254000"/>
                </a:lnTo>
                <a:lnTo>
                  <a:pt x="198894" y="232410"/>
                </a:lnTo>
                <a:lnTo>
                  <a:pt x="199406" y="229870"/>
                </a:lnTo>
                <a:lnTo>
                  <a:pt x="174985" y="229870"/>
                </a:lnTo>
                <a:lnTo>
                  <a:pt x="165120" y="227330"/>
                </a:lnTo>
                <a:lnTo>
                  <a:pt x="156771" y="222250"/>
                </a:lnTo>
                <a:lnTo>
                  <a:pt x="150593" y="214630"/>
                </a:lnTo>
                <a:lnTo>
                  <a:pt x="147238" y="205739"/>
                </a:lnTo>
                <a:lnTo>
                  <a:pt x="134376" y="203200"/>
                </a:lnTo>
                <a:lnTo>
                  <a:pt x="124038" y="195580"/>
                </a:lnTo>
                <a:lnTo>
                  <a:pt x="117021" y="184150"/>
                </a:lnTo>
                <a:lnTo>
                  <a:pt x="114122" y="170180"/>
                </a:lnTo>
                <a:lnTo>
                  <a:pt x="115237" y="160020"/>
                </a:lnTo>
                <a:lnTo>
                  <a:pt x="118445" y="151130"/>
                </a:lnTo>
                <a:lnTo>
                  <a:pt x="123534" y="144780"/>
                </a:lnTo>
                <a:lnTo>
                  <a:pt x="130295" y="142239"/>
                </a:lnTo>
                <a:lnTo>
                  <a:pt x="159621" y="142239"/>
                </a:lnTo>
                <a:lnTo>
                  <a:pt x="162564" y="135889"/>
                </a:lnTo>
                <a:lnTo>
                  <a:pt x="179968" y="116839"/>
                </a:lnTo>
                <a:lnTo>
                  <a:pt x="201195" y="109220"/>
                </a:lnTo>
                <a:lnTo>
                  <a:pt x="403029" y="109220"/>
                </a:lnTo>
                <a:lnTo>
                  <a:pt x="372231" y="81280"/>
                </a:lnTo>
                <a:lnTo>
                  <a:pt x="356771" y="73660"/>
                </a:lnTo>
                <a:lnTo>
                  <a:pt x="213535" y="73660"/>
                </a:lnTo>
                <a:lnTo>
                  <a:pt x="206631" y="66039"/>
                </a:lnTo>
                <a:lnTo>
                  <a:pt x="206631" y="57150"/>
                </a:lnTo>
                <a:lnTo>
                  <a:pt x="209844" y="46989"/>
                </a:lnTo>
                <a:lnTo>
                  <a:pt x="219050" y="38100"/>
                </a:lnTo>
                <a:lnTo>
                  <a:pt x="233603" y="33020"/>
                </a:lnTo>
                <a:lnTo>
                  <a:pt x="252854" y="30480"/>
                </a:lnTo>
                <a:lnTo>
                  <a:pt x="283203" y="30480"/>
                </a:lnTo>
                <a:lnTo>
                  <a:pt x="261992" y="26670"/>
                </a:lnTo>
                <a:lnTo>
                  <a:pt x="236681" y="25400"/>
                </a:lnTo>
                <a:close/>
              </a:path>
              <a:path w="474345" h="473709">
                <a:moveTo>
                  <a:pt x="201195" y="220980"/>
                </a:moveTo>
                <a:lnTo>
                  <a:pt x="195060" y="224789"/>
                </a:lnTo>
                <a:lnTo>
                  <a:pt x="181589" y="229870"/>
                </a:lnTo>
                <a:lnTo>
                  <a:pt x="199406" y="229870"/>
                </a:lnTo>
                <a:lnTo>
                  <a:pt x="201195" y="220980"/>
                </a:lnTo>
                <a:close/>
              </a:path>
              <a:path w="474345" h="473709">
                <a:moveTo>
                  <a:pt x="444855" y="203200"/>
                </a:moveTo>
                <a:lnTo>
                  <a:pt x="329182" y="203200"/>
                </a:lnTo>
                <a:lnTo>
                  <a:pt x="339991" y="205739"/>
                </a:lnTo>
                <a:lnTo>
                  <a:pt x="340771" y="213360"/>
                </a:lnTo>
                <a:lnTo>
                  <a:pt x="335303" y="222250"/>
                </a:lnTo>
                <a:lnTo>
                  <a:pt x="322541" y="224789"/>
                </a:lnTo>
                <a:lnTo>
                  <a:pt x="401243" y="224789"/>
                </a:lnTo>
                <a:lnTo>
                  <a:pt x="400869" y="223520"/>
                </a:lnTo>
                <a:lnTo>
                  <a:pt x="400869" y="213360"/>
                </a:lnTo>
                <a:lnTo>
                  <a:pt x="407831" y="207010"/>
                </a:lnTo>
                <a:lnTo>
                  <a:pt x="445279" y="207010"/>
                </a:lnTo>
                <a:lnTo>
                  <a:pt x="444855" y="203200"/>
                </a:lnTo>
                <a:close/>
              </a:path>
              <a:path w="474345" h="473709">
                <a:moveTo>
                  <a:pt x="271369" y="163830"/>
                </a:moveTo>
                <a:lnTo>
                  <a:pt x="236681" y="163830"/>
                </a:lnTo>
                <a:lnTo>
                  <a:pt x="239749" y="167639"/>
                </a:lnTo>
                <a:lnTo>
                  <a:pt x="239749" y="172720"/>
                </a:lnTo>
                <a:lnTo>
                  <a:pt x="237940" y="180339"/>
                </a:lnTo>
                <a:lnTo>
                  <a:pt x="233387" y="187960"/>
                </a:lnTo>
                <a:lnTo>
                  <a:pt x="227395" y="196850"/>
                </a:lnTo>
                <a:lnTo>
                  <a:pt x="221273" y="203200"/>
                </a:lnTo>
                <a:lnTo>
                  <a:pt x="218970" y="213360"/>
                </a:lnTo>
                <a:lnTo>
                  <a:pt x="218139" y="220980"/>
                </a:lnTo>
                <a:lnTo>
                  <a:pt x="218139" y="223520"/>
                </a:lnTo>
                <a:lnTo>
                  <a:pt x="233831" y="214630"/>
                </a:lnTo>
                <a:lnTo>
                  <a:pt x="247059" y="205739"/>
                </a:lnTo>
                <a:lnTo>
                  <a:pt x="259122" y="198120"/>
                </a:lnTo>
                <a:lnTo>
                  <a:pt x="271320" y="189230"/>
                </a:lnTo>
                <a:lnTo>
                  <a:pt x="269787" y="184150"/>
                </a:lnTo>
                <a:lnTo>
                  <a:pt x="269787" y="173989"/>
                </a:lnTo>
                <a:lnTo>
                  <a:pt x="271369" y="163830"/>
                </a:lnTo>
                <a:close/>
              </a:path>
              <a:path w="474345" h="473709">
                <a:moveTo>
                  <a:pt x="316842" y="109220"/>
                </a:moveTo>
                <a:lnTo>
                  <a:pt x="201195" y="109220"/>
                </a:lnTo>
                <a:lnTo>
                  <a:pt x="212838" y="111760"/>
                </a:lnTo>
                <a:lnTo>
                  <a:pt x="219625" y="116839"/>
                </a:lnTo>
                <a:lnTo>
                  <a:pt x="222793" y="124460"/>
                </a:lnTo>
                <a:lnTo>
                  <a:pt x="223574" y="130810"/>
                </a:lnTo>
                <a:lnTo>
                  <a:pt x="218254" y="153670"/>
                </a:lnTo>
                <a:lnTo>
                  <a:pt x="204697" y="175260"/>
                </a:lnTo>
                <a:lnTo>
                  <a:pt x="186514" y="193039"/>
                </a:lnTo>
                <a:lnTo>
                  <a:pt x="167312" y="203200"/>
                </a:lnTo>
                <a:lnTo>
                  <a:pt x="168079" y="207010"/>
                </a:lnTo>
                <a:lnTo>
                  <a:pt x="170380" y="213360"/>
                </a:lnTo>
                <a:lnTo>
                  <a:pt x="178885" y="213360"/>
                </a:lnTo>
                <a:lnTo>
                  <a:pt x="209412" y="186689"/>
                </a:lnTo>
                <a:lnTo>
                  <a:pt x="215207" y="175260"/>
                </a:lnTo>
                <a:lnTo>
                  <a:pt x="222883" y="166370"/>
                </a:lnTo>
                <a:lnTo>
                  <a:pt x="232075" y="163830"/>
                </a:lnTo>
                <a:lnTo>
                  <a:pt x="271369" y="163830"/>
                </a:lnTo>
                <a:lnTo>
                  <a:pt x="273347" y="151130"/>
                </a:lnTo>
                <a:lnTo>
                  <a:pt x="283201" y="130810"/>
                </a:lnTo>
                <a:lnTo>
                  <a:pt x="298111" y="115570"/>
                </a:lnTo>
                <a:lnTo>
                  <a:pt x="316842" y="109220"/>
                </a:lnTo>
                <a:close/>
              </a:path>
              <a:path w="474345" h="473709">
                <a:moveTo>
                  <a:pt x="403029" y="109220"/>
                </a:moveTo>
                <a:lnTo>
                  <a:pt x="316842" y="109220"/>
                </a:lnTo>
                <a:lnTo>
                  <a:pt x="326958" y="111760"/>
                </a:lnTo>
                <a:lnTo>
                  <a:pt x="334194" y="115570"/>
                </a:lnTo>
                <a:lnTo>
                  <a:pt x="338541" y="123189"/>
                </a:lnTo>
                <a:lnTo>
                  <a:pt x="339991" y="130810"/>
                </a:lnTo>
                <a:lnTo>
                  <a:pt x="336553" y="147320"/>
                </a:lnTo>
                <a:lnTo>
                  <a:pt x="326967" y="163830"/>
                </a:lnTo>
                <a:lnTo>
                  <a:pt x="312325" y="179070"/>
                </a:lnTo>
                <a:lnTo>
                  <a:pt x="293716" y="193039"/>
                </a:lnTo>
                <a:lnTo>
                  <a:pt x="296003" y="199389"/>
                </a:lnTo>
                <a:lnTo>
                  <a:pt x="299069" y="203200"/>
                </a:lnTo>
                <a:lnTo>
                  <a:pt x="303745" y="205739"/>
                </a:lnTo>
                <a:lnTo>
                  <a:pt x="312190" y="203200"/>
                </a:lnTo>
                <a:lnTo>
                  <a:pt x="444855" y="203200"/>
                </a:lnTo>
                <a:lnTo>
                  <a:pt x="443723" y="193039"/>
                </a:lnTo>
                <a:lnTo>
                  <a:pt x="429550" y="149860"/>
                </a:lnTo>
                <a:lnTo>
                  <a:pt x="405828" y="111760"/>
                </a:lnTo>
                <a:lnTo>
                  <a:pt x="403029" y="109220"/>
                </a:lnTo>
                <a:close/>
              </a:path>
              <a:path w="474345" h="473709">
                <a:moveTo>
                  <a:pt x="159621" y="142239"/>
                </a:moveTo>
                <a:lnTo>
                  <a:pt x="134131" y="142239"/>
                </a:lnTo>
                <a:lnTo>
                  <a:pt x="134899" y="144780"/>
                </a:lnTo>
                <a:lnTo>
                  <a:pt x="134899" y="151130"/>
                </a:lnTo>
                <a:lnTo>
                  <a:pt x="131828" y="158750"/>
                </a:lnTo>
                <a:lnTo>
                  <a:pt x="131828" y="176530"/>
                </a:lnTo>
                <a:lnTo>
                  <a:pt x="135666" y="187960"/>
                </a:lnTo>
                <a:lnTo>
                  <a:pt x="146469" y="187960"/>
                </a:lnTo>
                <a:lnTo>
                  <a:pt x="150794" y="161289"/>
                </a:lnTo>
                <a:lnTo>
                  <a:pt x="159621" y="142239"/>
                </a:lnTo>
                <a:close/>
              </a:path>
              <a:path w="474345" h="473709">
                <a:moveTo>
                  <a:pt x="200430" y="127000"/>
                </a:moveTo>
                <a:lnTo>
                  <a:pt x="189486" y="130810"/>
                </a:lnTo>
                <a:lnTo>
                  <a:pt x="178189" y="146050"/>
                </a:lnTo>
                <a:lnTo>
                  <a:pt x="169348" y="166370"/>
                </a:lnTo>
                <a:lnTo>
                  <a:pt x="165776" y="185420"/>
                </a:lnTo>
                <a:lnTo>
                  <a:pt x="182771" y="171450"/>
                </a:lnTo>
                <a:lnTo>
                  <a:pt x="197249" y="153670"/>
                </a:lnTo>
                <a:lnTo>
                  <a:pt x="204653" y="135889"/>
                </a:lnTo>
                <a:lnTo>
                  <a:pt x="200430" y="127000"/>
                </a:lnTo>
                <a:close/>
              </a:path>
              <a:path w="474345" h="473709">
                <a:moveTo>
                  <a:pt x="318375" y="127000"/>
                </a:moveTo>
                <a:lnTo>
                  <a:pt x="309690" y="129539"/>
                </a:lnTo>
                <a:lnTo>
                  <a:pt x="300362" y="139700"/>
                </a:lnTo>
                <a:lnTo>
                  <a:pt x="292915" y="156210"/>
                </a:lnTo>
                <a:lnTo>
                  <a:pt x="289872" y="176530"/>
                </a:lnTo>
                <a:lnTo>
                  <a:pt x="304395" y="161289"/>
                </a:lnTo>
                <a:lnTo>
                  <a:pt x="315971" y="147320"/>
                </a:lnTo>
                <a:lnTo>
                  <a:pt x="321623" y="134620"/>
                </a:lnTo>
                <a:lnTo>
                  <a:pt x="318375" y="127000"/>
                </a:lnTo>
                <a:close/>
              </a:path>
              <a:path w="474345" h="473709">
                <a:moveTo>
                  <a:pt x="292505" y="52070"/>
                </a:moveTo>
                <a:lnTo>
                  <a:pt x="280596" y="52070"/>
                </a:lnTo>
                <a:lnTo>
                  <a:pt x="257807" y="54610"/>
                </a:lnTo>
                <a:lnTo>
                  <a:pt x="243983" y="62230"/>
                </a:lnTo>
                <a:lnTo>
                  <a:pt x="234210" y="69850"/>
                </a:lnTo>
                <a:lnTo>
                  <a:pt x="223574" y="73660"/>
                </a:lnTo>
                <a:lnTo>
                  <a:pt x="356771" y="73660"/>
                </a:lnTo>
                <a:lnTo>
                  <a:pt x="328429" y="59689"/>
                </a:lnTo>
                <a:lnTo>
                  <a:pt x="292505" y="52070"/>
                </a:lnTo>
                <a:close/>
              </a:path>
              <a:path w="474345" h="473709">
                <a:moveTo>
                  <a:pt x="283203" y="30480"/>
                </a:moveTo>
                <a:lnTo>
                  <a:pt x="252854" y="30480"/>
                </a:lnTo>
                <a:lnTo>
                  <a:pt x="273363" y="31750"/>
                </a:lnTo>
                <a:lnTo>
                  <a:pt x="289181" y="34289"/>
                </a:lnTo>
                <a:lnTo>
                  <a:pt x="299363" y="36830"/>
                </a:lnTo>
                <a:lnTo>
                  <a:pt x="302967" y="38100"/>
                </a:lnTo>
                <a:lnTo>
                  <a:pt x="304525" y="38100"/>
                </a:lnTo>
                <a:lnTo>
                  <a:pt x="304525" y="36830"/>
                </a:lnTo>
                <a:lnTo>
                  <a:pt x="303745" y="36830"/>
                </a:lnTo>
                <a:lnTo>
                  <a:pt x="297919" y="35560"/>
                </a:lnTo>
                <a:lnTo>
                  <a:pt x="283203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8737" y="817879"/>
            <a:ext cx="6366525" cy="805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975" y="1327403"/>
            <a:ext cx="8782050" cy="1623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7875" y="4453925"/>
            <a:ext cx="2216785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9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2017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Electric Company. All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rights reserved.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2572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63239"/>
              <a:ext cx="9144000" cy="2078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5" y="716280"/>
              <a:ext cx="7193280" cy="87477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4770" y="803147"/>
            <a:ext cx="6706234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" dirty="0"/>
              <a:t>History,</a:t>
            </a:r>
            <a:r>
              <a:rPr sz="3200" spc="-10" dirty="0"/>
              <a:t> </a:t>
            </a:r>
            <a:r>
              <a:rPr lang="en-IN" sz="3200" spc="-10" dirty="0"/>
              <a:t>and </a:t>
            </a:r>
            <a:br>
              <a:rPr lang="en-IN" sz="3200" spc="-10" dirty="0"/>
            </a:br>
            <a:r>
              <a:rPr sz="3200" spc="-15" dirty="0"/>
              <a:t>Evolution</a:t>
            </a:r>
            <a:r>
              <a:rPr sz="3200" spc="-10" dirty="0"/>
              <a:t> </a:t>
            </a:r>
            <a:r>
              <a:rPr sz="3200" dirty="0"/>
              <a:t>of</a:t>
            </a:r>
            <a:r>
              <a:rPr sz="3200" spc="-5" dirty="0"/>
              <a:t> </a:t>
            </a:r>
            <a:r>
              <a:rPr sz="3200" spc="-20" dirty="0"/>
              <a:t>SCADA</a:t>
            </a:r>
            <a:endParaRPr sz="3200" dirty="0"/>
          </a:p>
        </p:txBody>
      </p:sp>
      <p:sp>
        <p:nvSpPr>
          <p:cNvPr id="10" name="object 10"/>
          <p:cNvSpPr/>
          <p:nvPr/>
        </p:nvSpPr>
        <p:spPr>
          <a:xfrm>
            <a:off x="8411878" y="540988"/>
            <a:ext cx="474345" cy="473709"/>
          </a:xfrm>
          <a:custGeom>
            <a:avLst/>
            <a:gdLst/>
            <a:ahLst/>
            <a:cxnLst/>
            <a:rect l="l" t="t" r="r" b="b"/>
            <a:pathLst>
              <a:path w="474345" h="473709">
                <a:moveTo>
                  <a:pt x="236681" y="0"/>
                </a:moveTo>
                <a:lnTo>
                  <a:pt x="189101" y="5080"/>
                </a:lnTo>
                <a:lnTo>
                  <a:pt x="144730" y="19050"/>
                </a:lnTo>
                <a:lnTo>
                  <a:pt x="104534" y="40639"/>
                </a:lnTo>
                <a:lnTo>
                  <a:pt x="69479" y="69850"/>
                </a:lnTo>
                <a:lnTo>
                  <a:pt x="40531" y="105410"/>
                </a:lnTo>
                <a:lnTo>
                  <a:pt x="18658" y="144780"/>
                </a:lnTo>
                <a:lnTo>
                  <a:pt x="4825" y="189230"/>
                </a:lnTo>
                <a:lnTo>
                  <a:pt x="0" y="237489"/>
                </a:lnTo>
                <a:lnTo>
                  <a:pt x="4825" y="285750"/>
                </a:lnTo>
                <a:lnTo>
                  <a:pt x="18658" y="330200"/>
                </a:lnTo>
                <a:lnTo>
                  <a:pt x="40531" y="369570"/>
                </a:lnTo>
                <a:lnTo>
                  <a:pt x="69479" y="405130"/>
                </a:lnTo>
                <a:lnTo>
                  <a:pt x="104534" y="434339"/>
                </a:lnTo>
                <a:lnTo>
                  <a:pt x="144730" y="455930"/>
                </a:lnTo>
                <a:lnTo>
                  <a:pt x="189101" y="469900"/>
                </a:lnTo>
                <a:lnTo>
                  <a:pt x="236681" y="473710"/>
                </a:lnTo>
                <a:lnTo>
                  <a:pt x="284509" y="469900"/>
                </a:lnTo>
                <a:lnTo>
                  <a:pt x="304760" y="463550"/>
                </a:lnTo>
                <a:lnTo>
                  <a:pt x="236681" y="463550"/>
                </a:lnTo>
                <a:lnTo>
                  <a:pt x="191346" y="458470"/>
                </a:lnTo>
                <a:lnTo>
                  <a:pt x="149034" y="445770"/>
                </a:lnTo>
                <a:lnTo>
                  <a:pt x="110677" y="424180"/>
                </a:lnTo>
                <a:lnTo>
                  <a:pt x="77206" y="397510"/>
                </a:lnTo>
                <a:lnTo>
                  <a:pt x="49552" y="363220"/>
                </a:lnTo>
                <a:lnTo>
                  <a:pt x="28646" y="325120"/>
                </a:lnTo>
                <a:lnTo>
                  <a:pt x="15419" y="283210"/>
                </a:lnTo>
                <a:lnTo>
                  <a:pt x="10803" y="237489"/>
                </a:lnTo>
                <a:lnTo>
                  <a:pt x="15419" y="191770"/>
                </a:lnTo>
                <a:lnTo>
                  <a:pt x="28646" y="149860"/>
                </a:lnTo>
                <a:lnTo>
                  <a:pt x="49552" y="111760"/>
                </a:lnTo>
                <a:lnTo>
                  <a:pt x="77206" y="77470"/>
                </a:lnTo>
                <a:lnTo>
                  <a:pt x="110677" y="50800"/>
                </a:lnTo>
                <a:lnTo>
                  <a:pt x="149034" y="29210"/>
                </a:lnTo>
                <a:lnTo>
                  <a:pt x="191346" y="16510"/>
                </a:lnTo>
                <a:lnTo>
                  <a:pt x="236681" y="11430"/>
                </a:lnTo>
                <a:lnTo>
                  <a:pt x="304760" y="11430"/>
                </a:lnTo>
                <a:lnTo>
                  <a:pt x="284509" y="5080"/>
                </a:lnTo>
                <a:lnTo>
                  <a:pt x="236681" y="0"/>
                </a:lnTo>
                <a:close/>
              </a:path>
              <a:path w="474345" h="473709">
                <a:moveTo>
                  <a:pt x="304760" y="11430"/>
                </a:moveTo>
                <a:lnTo>
                  <a:pt x="236681" y="11430"/>
                </a:lnTo>
                <a:lnTo>
                  <a:pt x="282231" y="16510"/>
                </a:lnTo>
                <a:lnTo>
                  <a:pt x="324644" y="29210"/>
                </a:lnTo>
                <a:lnTo>
                  <a:pt x="363013" y="50800"/>
                </a:lnTo>
                <a:lnTo>
                  <a:pt x="396434" y="78739"/>
                </a:lnTo>
                <a:lnTo>
                  <a:pt x="424003" y="111760"/>
                </a:lnTo>
                <a:lnTo>
                  <a:pt x="444815" y="149860"/>
                </a:lnTo>
                <a:lnTo>
                  <a:pt x="457965" y="191770"/>
                </a:lnTo>
                <a:lnTo>
                  <a:pt x="462550" y="237489"/>
                </a:lnTo>
                <a:lnTo>
                  <a:pt x="457965" y="283210"/>
                </a:lnTo>
                <a:lnTo>
                  <a:pt x="444815" y="325120"/>
                </a:lnTo>
                <a:lnTo>
                  <a:pt x="424003" y="363220"/>
                </a:lnTo>
                <a:lnTo>
                  <a:pt x="396434" y="397510"/>
                </a:lnTo>
                <a:lnTo>
                  <a:pt x="363013" y="424180"/>
                </a:lnTo>
                <a:lnTo>
                  <a:pt x="324644" y="445770"/>
                </a:lnTo>
                <a:lnTo>
                  <a:pt x="282231" y="458470"/>
                </a:lnTo>
                <a:lnTo>
                  <a:pt x="236681" y="463550"/>
                </a:lnTo>
                <a:lnTo>
                  <a:pt x="304760" y="463550"/>
                </a:lnTo>
                <a:lnTo>
                  <a:pt x="369384" y="434339"/>
                </a:lnTo>
                <a:lnTo>
                  <a:pt x="404518" y="405130"/>
                </a:lnTo>
                <a:lnTo>
                  <a:pt x="433509" y="369570"/>
                </a:lnTo>
                <a:lnTo>
                  <a:pt x="455400" y="330200"/>
                </a:lnTo>
                <a:lnTo>
                  <a:pt x="469236" y="285750"/>
                </a:lnTo>
                <a:lnTo>
                  <a:pt x="474060" y="237489"/>
                </a:lnTo>
                <a:lnTo>
                  <a:pt x="469236" y="189230"/>
                </a:lnTo>
                <a:lnTo>
                  <a:pt x="455400" y="144780"/>
                </a:lnTo>
                <a:lnTo>
                  <a:pt x="433509" y="105410"/>
                </a:lnTo>
                <a:lnTo>
                  <a:pt x="404518" y="69850"/>
                </a:lnTo>
                <a:lnTo>
                  <a:pt x="369384" y="40639"/>
                </a:lnTo>
                <a:lnTo>
                  <a:pt x="329062" y="19050"/>
                </a:lnTo>
                <a:lnTo>
                  <a:pt x="304760" y="11430"/>
                </a:lnTo>
                <a:close/>
              </a:path>
              <a:path w="474345" h="473709">
                <a:moveTo>
                  <a:pt x="170380" y="436880"/>
                </a:moveTo>
                <a:lnTo>
                  <a:pt x="169614" y="436880"/>
                </a:lnTo>
                <a:lnTo>
                  <a:pt x="169614" y="438150"/>
                </a:lnTo>
                <a:lnTo>
                  <a:pt x="170380" y="438150"/>
                </a:lnTo>
                <a:lnTo>
                  <a:pt x="178771" y="440689"/>
                </a:lnTo>
                <a:lnTo>
                  <a:pt x="193102" y="444500"/>
                </a:lnTo>
                <a:lnTo>
                  <a:pt x="212647" y="447039"/>
                </a:lnTo>
                <a:lnTo>
                  <a:pt x="236681" y="448310"/>
                </a:lnTo>
                <a:lnTo>
                  <a:pt x="281819" y="444500"/>
                </a:lnTo>
                <a:lnTo>
                  <a:pt x="221273" y="444500"/>
                </a:lnTo>
                <a:lnTo>
                  <a:pt x="202693" y="443230"/>
                </a:lnTo>
                <a:lnTo>
                  <a:pt x="187147" y="440689"/>
                </a:lnTo>
                <a:lnTo>
                  <a:pt x="170380" y="436880"/>
                </a:lnTo>
                <a:close/>
              </a:path>
              <a:path w="474345" h="473709">
                <a:moveTo>
                  <a:pt x="367516" y="401320"/>
                </a:moveTo>
                <a:lnTo>
                  <a:pt x="259835" y="401320"/>
                </a:lnTo>
                <a:lnTo>
                  <a:pt x="267501" y="408939"/>
                </a:lnTo>
                <a:lnTo>
                  <a:pt x="267501" y="417830"/>
                </a:lnTo>
                <a:lnTo>
                  <a:pt x="264287" y="427989"/>
                </a:lnTo>
                <a:lnTo>
                  <a:pt x="255079" y="436880"/>
                </a:lnTo>
                <a:lnTo>
                  <a:pt x="240525" y="441960"/>
                </a:lnTo>
                <a:lnTo>
                  <a:pt x="221273" y="444500"/>
                </a:lnTo>
                <a:lnTo>
                  <a:pt x="281819" y="444500"/>
                </a:lnTo>
                <a:lnTo>
                  <a:pt x="324820" y="430530"/>
                </a:lnTo>
                <a:lnTo>
                  <a:pt x="362980" y="406400"/>
                </a:lnTo>
                <a:lnTo>
                  <a:pt x="367516" y="401320"/>
                </a:lnTo>
                <a:close/>
              </a:path>
              <a:path w="474345" h="473709">
                <a:moveTo>
                  <a:pt x="37785" y="170180"/>
                </a:moveTo>
                <a:lnTo>
                  <a:pt x="36249" y="170180"/>
                </a:lnTo>
                <a:lnTo>
                  <a:pt x="34561" y="175260"/>
                </a:lnTo>
                <a:lnTo>
                  <a:pt x="30847" y="190500"/>
                </a:lnTo>
                <a:lnTo>
                  <a:pt x="27133" y="210820"/>
                </a:lnTo>
                <a:lnTo>
                  <a:pt x="25445" y="237489"/>
                </a:lnTo>
                <a:lnTo>
                  <a:pt x="30108" y="283210"/>
                </a:lnTo>
                <a:lnTo>
                  <a:pt x="44244" y="325120"/>
                </a:lnTo>
                <a:lnTo>
                  <a:pt x="68075" y="363220"/>
                </a:lnTo>
                <a:lnTo>
                  <a:pt x="101821" y="393700"/>
                </a:lnTo>
                <a:lnTo>
                  <a:pt x="145703" y="415289"/>
                </a:lnTo>
                <a:lnTo>
                  <a:pt x="181585" y="422910"/>
                </a:lnTo>
                <a:lnTo>
                  <a:pt x="193526" y="422910"/>
                </a:lnTo>
                <a:lnTo>
                  <a:pt x="216209" y="420370"/>
                </a:lnTo>
                <a:lnTo>
                  <a:pt x="229854" y="412750"/>
                </a:lnTo>
                <a:lnTo>
                  <a:pt x="239592" y="405130"/>
                </a:lnTo>
                <a:lnTo>
                  <a:pt x="250553" y="401320"/>
                </a:lnTo>
                <a:lnTo>
                  <a:pt x="367516" y="401320"/>
                </a:lnTo>
                <a:lnTo>
                  <a:pt x="393596" y="372110"/>
                </a:lnTo>
                <a:lnTo>
                  <a:pt x="398987" y="360680"/>
                </a:lnTo>
                <a:lnTo>
                  <a:pt x="144167" y="360680"/>
                </a:lnTo>
                <a:lnTo>
                  <a:pt x="127529" y="358139"/>
                </a:lnTo>
                <a:lnTo>
                  <a:pt x="115734" y="349250"/>
                </a:lnTo>
                <a:lnTo>
                  <a:pt x="108709" y="336550"/>
                </a:lnTo>
                <a:lnTo>
                  <a:pt x="106384" y="322580"/>
                </a:lnTo>
                <a:lnTo>
                  <a:pt x="107953" y="311150"/>
                </a:lnTo>
                <a:lnTo>
                  <a:pt x="112562" y="299720"/>
                </a:lnTo>
                <a:lnTo>
                  <a:pt x="120059" y="287020"/>
                </a:lnTo>
                <a:lnTo>
                  <a:pt x="130295" y="275589"/>
                </a:lnTo>
                <a:lnTo>
                  <a:pt x="139964" y="267970"/>
                </a:lnTo>
                <a:lnTo>
                  <a:pt x="57092" y="267970"/>
                </a:lnTo>
                <a:lnTo>
                  <a:pt x="46349" y="264160"/>
                </a:lnTo>
                <a:lnTo>
                  <a:pt x="37800" y="255270"/>
                </a:lnTo>
                <a:lnTo>
                  <a:pt x="32152" y="241300"/>
                </a:lnTo>
                <a:lnTo>
                  <a:pt x="30112" y="220980"/>
                </a:lnTo>
                <a:lnTo>
                  <a:pt x="31203" y="203200"/>
                </a:lnTo>
                <a:lnTo>
                  <a:pt x="33660" y="187960"/>
                </a:lnTo>
                <a:lnTo>
                  <a:pt x="36262" y="176530"/>
                </a:lnTo>
                <a:lnTo>
                  <a:pt x="37785" y="171450"/>
                </a:lnTo>
                <a:lnTo>
                  <a:pt x="37785" y="170180"/>
                </a:lnTo>
                <a:close/>
              </a:path>
              <a:path w="474345" h="473709">
                <a:moveTo>
                  <a:pt x="277530" y="205739"/>
                </a:moveTo>
                <a:lnTo>
                  <a:pt x="265865" y="213360"/>
                </a:lnTo>
                <a:lnTo>
                  <a:pt x="252965" y="222250"/>
                </a:lnTo>
                <a:lnTo>
                  <a:pt x="217373" y="242570"/>
                </a:lnTo>
                <a:lnTo>
                  <a:pt x="212302" y="289560"/>
                </a:lnTo>
                <a:lnTo>
                  <a:pt x="198266" y="326389"/>
                </a:lnTo>
                <a:lnTo>
                  <a:pt x="165661" y="356870"/>
                </a:lnTo>
                <a:lnTo>
                  <a:pt x="144167" y="360680"/>
                </a:lnTo>
                <a:lnTo>
                  <a:pt x="306058" y="360680"/>
                </a:lnTo>
                <a:lnTo>
                  <a:pt x="276155" y="354330"/>
                </a:lnTo>
                <a:lnTo>
                  <a:pt x="254701" y="337820"/>
                </a:lnTo>
                <a:lnTo>
                  <a:pt x="241773" y="313689"/>
                </a:lnTo>
                <a:lnTo>
                  <a:pt x="237446" y="288289"/>
                </a:lnTo>
                <a:lnTo>
                  <a:pt x="242838" y="257810"/>
                </a:lnTo>
                <a:lnTo>
                  <a:pt x="255741" y="234950"/>
                </a:lnTo>
                <a:lnTo>
                  <a:pt x="271245" y="220980"/>
                </a:lnTo>
                <a:lnTo>
                  <a:pt x="284441" y="213360"/>
                </a:lnTo>
                <a:lnTo>
                  <a:pt x="281376" y="210820"/>
                </a:lnTo>
                <a:lnTo>
                  <a:pt x="279841" y="208280"/>
                </a:lnTo>
                <a:lnTo>
                  <a:pt x="277530" y="205739"/>
                </a:lnTo>
                <a:close/>
              </a:path>
              <a:path w="474345" h="473709">
                <a:moveTo>
                  <a:pt x="413688" y="248920"/>
                </a:moveTo>
                <a:lnTo>
                  <a:pt x="324531" y="248920"/>
                </a:lnTo>
                <a:lnTo>
                  <a:pt x="343898" y="252730"/>
                </a:lnTo>
                <a:lnTo>
                  <a:pt x="357903" y="264160"/>
                </a:lnTo>
                <a:lnTo>
                  <a:pt x="366408" y="280670"/>
                </a:lnTo>
                <a:lnTo>
                  <a:pt x="369274" y="299720"/>
                </a:lnTo>
                <a:lnTo>
                  <a:pt x="364599" y="322580"/>
                </a:lnTo>
                <a:lnTo>
                  <a:pt x="351540" y="341630"/>
                </a:lnTo>
                <a:lnTo>
                  <a:pt x="331544" y="355600"/>
                </a:lnTo>
                <a:lnTo>
                  <a:pt x="306058" y="360680"/>
                </a:lnTo>
                <a:lnTo>
                  <a:pt x="398987" y="360680"/>
                </a:lnTo>
                <a:lnTo>
                  <a:pt x="417560" y="316230"/>
                </a:lnTo>
                <a:lnTo>
                  <a:pt x="422460" y="281939"/>
                </a:lnTo>
                <a:lnTo>
                  <a:pt x="419086" y="259080"/>
                </a:lnTo>
                <a:lnTo>
                  <a:pt x="413688" y="248920"/>
                </a:lnTo>
                <a:close/>
              </a:path>
              <a:path w="474345" h="473709">
                <a:moveTo>
                  <a:pt x="196594" y="254000"/>
                </a:moveTo>
                <a:lnTo>
                  <a:pt x="173522" y="267970"/>
                </a:lnTo>
                <a:lnTo>
                  <a:pt x="151313" y="284480"/>
                </a:lnTo>
                <a:lnTo>
                  <a:pt x="134594" y="303530"/>
                </a:lnTo>
                <a:lnTo>
                  <a:pt x="127993" y="323850"/>
                </a:lnTo>
                <a:lnTo>
                  <a:pt x="127993" y="335280"/>
                </a:lnTo>
                <a:lnTo>
                  <a:pt x="134899" y="340360"/>
                </a:lnTo>
                <a:lnTo>
                  <a:pt x="144167" y="340360"/>
                </a:lnTo>
                <a:lnTo>
                  <a:pt x="165917" y="331470"/>
                </a:lnTo>
                <a:lnTo>
                  <a:pt x="181073" y="311150"/>
                </a:lnTo>
                <a:lnTo>
                  <a:pt x="190883" y="284480"/>
                </a:lnTo>
                <a:lnTo>
                  <a:pt x="196594" y="254000"/>
                </a:lnTo>
                <a:close/>
              </a:path>
              <a:path w="474345" h="473709">
                <a:moveTo>
                  <a:pt x="303745" y="223520"/>
                </a:moveTo>
                <a:lnTo>
                  <a:pt x="291389" y="228600"/>
                </a:lnTo>
                <a:lnTo>
                  <a:pt x="277731" y="240030"/>
                </a:lnTo>
                <a:lnTo>
                  <a:pt x="266675" y="259080"/>
                </a:lnTo>
                <a:lnTo>
                  <a:pt x="262122" y="285750"/>
                </a:lnTo>
                <a:lnTo>
                  <a:pt x="265325" y="306070"/>
                </a:lnTo>
                <a:lnTo>
                  <a:pt x="274451" y="323850"/>
                </a:lnTo>
                <a:lnTo>
                  <a:pt x="288780" y="335280"/>
                </a:lnTo>
                <a:lnTo>
                  <a:pt x="307591" y="340360"/>
                </a:lnTo>
                <a:lnTo>
                  <a:pt x="322415" y="336550"/>
                </a:lnTo>
                <a:lnTo>
                  <a:pt x="334769" y="328930"/>
                </a:lnTo>
                <a:lnTo>
                  <a:pt x="343362" y="316230"/>
                </a:lnTo>
                <a:lnTo>
                  <a:pt x="343906" y="313689"/>
                </a:lnTo>
                <a:lnTo>
                  <a:pt x="308345" y="313689"/>
                </a:lnTo>
                <a:lnTo>
                  <a:pt x="299203" y="311150"/>
                </a:lnTo>
                <a:lnTo>
                  <a:pt x="291859" y="304800"/>
                </a:lnTo>
                <a:lnTo>
                  <a:pt x="286970" y="295910"/>
                </a:lnTo>
                <a:lnTo>
                  <a:pt x="285195" y="284480"/>
                </a:lnTo>
                <a:lnTo>
                  <a:pt x="288308" y="270510"/>
                </a:lnTo>
                <a:lnTo>
                  <a:pt x="296776" y="259080"/>
                </a:lnTo>
                <a:lnTo>
                  <a:pt x="309288" y="251460"/>
                </a:lnTo>
                <a:lnTo>
                  <a:pt x="324531" y="248920"/>
                </a:lnTo>
                <a:lnTo>
                  <a:pt x="413688" y="248920"/>
                </a:lnTo>
                <a:lnTo>
                  <a:pt x="411664" y="245110"/>
                </a:lnTo>
                <a:lnTo>
                  <a:pt x="404242" y="234950"/>
                </a:lnTo>
                <a:lnTo>
                  <a:pt x="401243" y="224789"/>
                </a:lnTo>
                <a:lnTo>
                  <a:pt x="309637" y="224789"/>
                </a:lnTo>
                <a:lnTo>
                  <a:pt x="303745" y="223520"/>
                </a:lnTo>
                <a:close/>
              </a:path>
              <a:path w="474345" h="473709">
                <a:moveTo>
                  <a:pt x="323753" y="267970"/>
                </a:moveTo>
                <a:lnTo>
                  <a:pt x="316087" y="267970"/>
                </a:lnTo>
                <a:lnTo>
                  <a:pt x="307591" y="274320"/>
                </a:lnTo>
                <a:lnTo>
                  <a:pt x="307591" y="281939"/>
                </a:lnTo>
                <a:lnTo>
                  <a:pt x="308511" y="289560"/>
                </a:lnTo>
                <a:lnTo>
                  <a:pt x="312031" y="295910"/>
                </a:lnTo>
                <a:lnTo>
                  <a:pt x="315838" y="299720"/>
                </a:lnTo>
                <a:lnTo>
                  <a:pt x="317620" y="306070"/>
                </a:lnTo>
                <a:lnTo>
                  <a:pt x="317620" y="311150"/>
                </a:lnTo>
                <a:lnTo>
                  <a:pt x="313021" y="313689"/>
                </a:lnTo>
                <a:lnTo>
                  <a:pt x="343906" y="313689"/>
                </a:lnTo>
                <a:lnTo>
                  <a:pt x="346903" y="299720"/>
                </a:lnTo>
                <a:lnTo>
                  <a:pt x="345452" y="288289"/>
                </a:lnTo>
                <a:lnTo>
                  <a:pt x="341105" y="278130"/>
                </a:lnTo>
                <a:lnTo>
                  <a:pt x="333870" y="270510"/>
                </a:lnTo>
                <a:lnTo>
                  <a:pt x="323753" y="267970"/>
                </a:lnTo>
                <a:close/>
              </a:path>
              <a:path w="474345" h="473709">
                <a:moveTo>
                  <a:pt x="445279" y="207010"/>
                </a:moveTo>
                <a:lnTo>
                  <a:pt x="417029" y="207010"/>
                </a:lnTo>
                <a:lnTo>
                  <a:pt x="427429" y="209550"/>
                </a:lnTo>
                <a:lnTo>
                  <a:pt x="436022" y="219710"/>
                </a:lnTo>
                <a:lnTo>
                  <a:pt x="441867" y="233680"/>
                </a:lnTo>
                <a:lnTo>
                  <a:pt x="443890" y="252730"/>
                </a:lnTo>
                <a:lnTo>
                  <a:pt x="443937" y="255270"/>
                </a:lnTo>
                <a:lnTo>
                  <a:pt x="442705" y="273050"/>
                </a:lnTo>
                <a:lnTo>
                  <a:pt x="439802" y="289560"/>
                </a:lnTo>
                <a:lnTo>
                  <a:pt x="436900" y="299720"/>
                </a:lnTo>
                <a:lnTo>
                  <a:pt x="435580" y="303530"/>
                </a:lnTo>
                <a:lnTo>
                  <a:pt x="435580" y="304800"/>
                </a:lnTo>
                <a:lnTo>
                  <a:pt x="436335" y="304800"/>
                </a:lnTo>
                <a:lnTo>
                  <a:pt x="436335" y="306070"/>
                </a:lnTo>
                <a:lnTo>
                  <a:pt x="437113" y="306070"/>
                </a:lnTo>
                <a:lnTo>
                  <a:pt x="446987" y="264160"/>
                </a:lnTo>
                <a:lnTo>
                  <a:pt x="448675" y="237489"/>
                </a:lnTo>
                <a:lnTo>
                  <a:pt x="445279" y="207010"/>
                </a:lnTo>
                <a:close/>
              </a:path>
              <a:path w="474345" h="473709">
                <a:moveTo>
                  <a:pt x="236681" y="25400"/>
                </a:moveTo>
                <a:lnTo>
                  <a:pt x="191673" y="30480"/>
                </a:lnTo>
                <a:lnTo>
                  <a:pt x="149007" y="44450"/>
                </a:lnTo>
                <a:lnTo>
                  <a:pt x="111193" y="68580"/>
                </a:lnTo>
                <a:lnTo>
                  <a:pt x="80741" y="102870"/>
                </a:lnTo>
                <a:lnTo>
                  <a:pt x="60161" y="146050"/>
                </a:lnTo>
                <a:lnTo>
                  <a:pt x="50890" y="193039"/>
                </a:lnTo>
                <a:lnTo>
                  <a:pt x="54386" y="215900"/>
                </a:lnTo>
                <a:lnTo>
                  <a:pt x="62078" y="229870"/>
                </a:lnTo>
                <a:lnTo>
                  <a:pt x="69770" y="240030"/>
                </a:lnTo>
                <a:lnTo>
                  <a:pt x="73266" y="251460"/>
                </a:lnTo>
                <a:lnTo>
                  <a:pt x="73266" y="260350"/>
                </a:lnTo>
                <a:lnTo>
                  <a:pt x="65531" y="267970"/>
                </a:lnTo>
                <a:lnTo>
                  <a:pt x="139964" y="267970"/>
                </a:lnTo>
                <a:lnTo>
                  <a:pt x="144799" y="264160"/>
                </a:lnTo>
                <a:lnTo>
                  <a:pt x="160830" y="254000"/>
                </a:lnTo>
                <a:lnTo>
                  <a:pt x="198894" y="232410"/>
                </a:lnTo>
                <a:lnTo>
                  <a:pt x="199406" y="229870"/>
                </a:lnTo>
                <a:lnTo>
                  <a:pt x="174985" y="229870"/>
                </a:lnTo>
                <a:lnTo>
                  <a:pt x="165120" y="227330"/>
                </a:lnTo>
                <a:lnTo>
                  <a:pt x="156771" y="222250"/>
                </a:lnTo>
                <a:lnTo>
                  <a:pt x="150593" y="214630"/>
                </a:lnTo>
                <a:lnTo>
                  <a:pt x="147238" y="205739"/>
                </a:lnTo>
                <a:lnTo>
                  <a:pt x="134376" y="203200"/>
                </a:lnTo>
                <a:lnTo>
                  <a:pt x="124038" y="195580"/>
                </a:lnTo>
                <a:lnTo>
                  <a:pt x="117021" y="184150"/>
                </a:lnTo>
                <a:lnTo>
                  <a:pt x="114122" y="170180"/>
                </a:lnTo>
                <a:lnTo>
                  <a:pt x="115237" y="160020"/>
                </a:lnTo>
                <a:lnTo>
                  <a:pt x="118445" y="151130"/>
                </a:lnTo>
                <a:lnTo>
                  <a:pt x="123534" y="144780"/>
                </a:lnTo>
                <a:lnTo>
                  <a:pt x="130295" y="142239"/>
                </a:lnTo>
                <a:lnTo>
                  <a:pt x="159621" y="142239"/>
                </a:lnTo>
                <a:lnTo>
                  <a:pt x="162564" y="135889"/>
                </a:lnTo>
                <a:lnTo>
                  <a:pt x="179968" y="116839"/>
                </a:lnTo>
                <a:lnTo>
                  <a:pt x="201195" y="109220"/>
                </a:lnTo>
                <a:lnTo>
                  <a:pt x="403029" y="109220"/>
                </a:lnTo>
                <a:lnTo>
                  <a:pt x="372231" y="81280"/>
                </a:lnTo>
                <a:lnTo>
                  <a:pt x="356771" y="73660"/>
                </a:lnTo>
                <a:lnTo>
                  <a:pt x="213535" y="73660"/>
                </a:lnTo>
                <a:lnTo>
                  <a:pt x="206631" y="66039"/>
                </a:lnTo>
                <a:lnTo>
                  <a:pt x="206631" y="57150"/>
                </a:lnTo>
                <a:lnTo>
                  <a:pt x="209844" y="46989"/>
                </a:lnTo>
                <a:lnTo>
                  <a:pt x="219050" y="38100"/>
                </a:lnTo>
                <a:lnTo>
                  <a:pt x="233603" y="33020"/>
                </a:lnTo>
                <a:lnTo>
                  <a:pt x="252854" y="30480"/>
                </a:lnTo>
                <a:lnTo>
                  <a:pt x="283203" y="30480"/>
                </a:lnTo>
                <a:lnTo>
                  <a:pt x="261992" y="26670"/>
                </a:lnTo>
                <a:lnTo>
                  <a:pt x="236681" y="25400"/>
                </a:lnTo>
                <a:close/>
              </a:path>
              <a:path w="474345" h="473709">
                <a:moveTo>
                  <a:pt x="201195" y="220980"/>
                </a:moveTo>
                <a:lnTo>
                  <a:pt x="195060" y="224789"/>
                </a:lnTo>
                <a:lnTo>
                  <a:pt x="181589" y="229870"/>
                </a:lnTo>
                <a:lnTo>
                  <a:pt x="199406" y="229870"/>
                </a:lnTo>
                <a:lnTo>
                  <a:pt x="201195" y="220980"/>
                </a:lnTo>
                <a:close/>
              </a:path>
              <a:path w="474345" h="473709">
                <a:moveTo>
                  <a:pt x="444855" y="203200"/>
                </a:moveTo>
                <a:lnTo>
                  <a:pt x="329182" y="203200"/>
                </a:lnTo>
                <a:lnTo>
                  <a:pt x="339991" y="205739"/>
                </a:lnTo>
                <a:lnTo>
                  <a:pt x="340771" y="213360"/>
                </a:lnTo>
                <a:lnTo>
                  <a:pt x="335303" y="222250"/>
                </a:lnTo>
                <a:lnTo>
                  <a:pt x="322541" y="224789"/>
                </a:lnTo>
                <a:lnTo>
                  <a:pt x="401243" y="224789"/>
                </a:lnTo>
                <a:lnTo>
                  <a:pt x="400869" y="223520"/>
                </a:lnTo>
                <a:lnTo>
                  <a:pt x="400869" y="213360"/>
                </a:lnTo>
                <a:lnTo>
                  <a:pt x="407831" y="207010"/>
                </a:lnTo>
                <a:lnTo>
                  <a:pt x="445279" y="207010"/>
                </a:lnTo>
                <a:lnTo>
                  <a:pt x="444855" y="203200"/>
                </a:lnTo>
                <a:close/>
              </a:path>
              <a:path w="474345" h="473709">
                <a:moveTo>
                  <a:pt x="271369" y="163830"/>
                </a:moveTo>
                <a:lnTo>
                  <a:pt x="236681" y="163830"/>
                </a:lnTo>
                <a:lnTo>
                  <a:pt x="239749" y="167639"/>
                </a:lnTo>
                <a:lnTo>
                  <a:pt x="239749" y="172720"/>
                </a:lnTo>
                <a:lnTo>
                  <a:pt x="237940" y="180339"/>
                </a:lnTo>
                <a:lnTo>
                  <a:pt x="233387" y="187960"/>
                </a:lnTo>
                <a:lnTo>
                  <a:pt x="227395" y="196850"/>
                </a:lnTo>
                <a:lnTo>
                  <a:pt x="221273" y="203200"/>
                </a:lnTo>
                <a:lnTo>
                  <a:pt x="218970" y="213360"/>
                </a:lnTo>
                <a:lnTo>
                  <a:pt x="218139" y="220980"/>
                </a:lnTo>
                <a:lnTo>
                  <a:pt x="218139" y="223520"/>
                </a:lnTo>
                <a:lnTo>
                  <a:pt x="233831" y="214630"/>
                </a:lnTo>
                <a:lnTo>
                  <a:pt x="247059" y="205739"/>
                </a:lnTo>
                <a:lnTo>
                  <a:pt x="259122" y="198120"/>
                </a:lnTo>
                <a:lnTo>
                  <a:pt x="271320" y="189230"/>
                </a:lnTo>
                <a:lnTo>
                  <a:pt x="269787" y="184150"/>
                </a:lnTo>
                <a:lnTo>
                  <a:pt x="269787" y="173989"/>
                </a:lnTo>
                <a:lnTo>
                  <a:pt x="271369" y="163830"/>
                </a:lnTo>
                <a:close/>
              </a:path>
              <a:path w="474345" h="473709">
                <a:moveTo>
                  <a:pt x="316842" y="109220"/>
                </a:moveTo>
                <a:lnTo>
                  <a:pt x="201195" y="109220"/>
                </a:lnTo>
                <a:lnTo>
                  <a:pt x="212838" y="111760"/>
                </a:lnTo>
                <a:lnTo>
                  <a:pt x="219625" y="116839"/>
                </a:lnTo>
                <a:lnTo>
                  <a:pt x="222793" y="124460"/>
                </a:lnTo>
                <a:lnTo>
                  <a:pt x="223574" y="130810"/>
                </a:lnTo>
                <a:lnTo>
                  <a:pt x="218254" y="153670"/>
                </a:lnTo>
                <a:lnTo>
                  <a:pt x="204697" y="175260"/>
                </a:lnTo>
                <a:lnTo>
                  <a:pt x="186514" y="193039"/>
                </a:lnTo>
                <a:lnTo>
                  <a:pt x="167312" y="203200"/>
                </a:lnTo>
                <a:lnTo>
                  <a:pt x="168079" y="207010"/>
                </a:lnTo>
                <a:lnTo>
                  <a:pt x="170380" y="213360"/>
                </a:lnTo>
                <a:lnTo>
                  <a:pt x="178885" y="213360"/>
                </a:lnTo>
                <a:lnTo>
                  <a:pt x="209412" y="186689"/>
                </a:lnTo>
                <a:lnTo>
                  <a:pt x="215207" y="175260"/>
                </a:lnTo>
                <a:lnTo>
                  <a:pt x="222883" y="166370"/>
                </a:lnTo>
                <a:lnTo>
                  <a:pt x="232075" y="163830"/>
                </a:lnTo>
                <a:lnTo>
                  <a:pt x="271369" y="163830"/>
                </a:lnTo>
                <a:lnTo>
                  <a:pt x="273347" y="151130"/>
                </a:lnTo>
                <a:lnTo>
                  <a:pt x="283201" y="130810"/>
                </a:lnTo>
                <a:lnTo>
                  <a:pt x="298111" y="115570"/>
                </a:lnTo>
                <a:lnTo>
                  <a:pt x="316842" y="109220"/>
                </a:lnTo>
                <a:close/>
              </a:path>
              <a:path w="474345" h="473709">
                <a:moveTo>
                  <a:pt x="403029" y="109220"/>
                </a:moveTo>
                <a:lnTo>
                  <a:pt x="316842" y="109220"/>
                </a:lnTo>
                <a:lnTo>
                  <a:pt x="326958" y="111760"/>
                </a:lnTo>
                <a:lnTo>
                  <a:pt x="334194" y="115570"/>
                </a:lnTo>
                <a:lnTo>
                  <a:pt x="338541" y="123189"/>
                </a:lnTo>
                <a:lnTo>
                  <a:pt x="339991" y="130810"/>
                </a:lnTo>
                <a:lnTo>
                  <a:pt x="336553" y="147320"/>
                </a:lnTo>
                <a:lnTo>
                  <a:pt x="326967" y="163830"/>
                </a:lnTo>
                <a:lnTo>
                  <a:pt x="312325" y="179070"/>
                </a:lnTo>
                <a:lnTo>
                  <a:pt x="293716" y="193039"/>
                </a:lnTo>
                <a:lnTo>
                  <a:pt x="296003" y="199389"/>
                </a:lnTo>
                <a:lnTo>
                  <a:pt x="299069" y="203200"/>
                </a:lnTo>
                <a:lnTo>
                  <a:pt x="303745" y="205739"/>
                </a:lnTo>
                <a:lnTo>
                  <a:pt x="312190" y="203200"/>
                </a:lnTo>
                <a:lnTo>
                  <a:pt x="444855" y="203200"/>
                </a:lnTo>
                <a:lnTo>
                  <a:pt x="443723" y="193039"/>
                </a:lnTo>
                <a:lnTo>
                  <a:pt x="429550" y="149860"/>
                </a:lnTo>
                <a:lnTo>
                  <a:pt x="405828" y="111760"/>
                </a:lnTo>
                <a:lnTo>
                  <a:pt x="403029" y="109220"/>
                </a:lnTo>
                <a:close/>
              </a:path>
              <a:path w="474345" h="473709">
                <a:moveTo>
                  <a:pt x="159621" y="142239"/>
                </a:moveTo>
                <a:lnTo>
                  <a:pt x="134131" y="142239"/>
                </a:lnTo>
                <a:lnTo>
                  <a:pt x="134899" y="144780"/>
                </a:lnTo>
                <a:lnTo>
                  <a:pt x="134899" y="151130"/>
                </a:lnTo>
                <a:lnTo>
                  <a:pt x="131828" y="158750"/>
                </a:lnTo>
                <a:lnTo>
                  <a:pt x="131828" y="176530"/>
                </a:lnTo>
                <a:lnTo>
                  <a:pt x="135666" y="187960"/>
                </a:lnTo>
                <a:lnTo>
                  <a:pt x="146469" y="187960"/>
                </a:lnTo>
                <a:lnTo>
                  <a:pt x="150794" y="161289"/>
                </a:lnTo>
                <a:lnTo>
                  <a:pt x="159621" y="142239"/>
                </a:lnTo>
                <a:close/>
              </a:path>
              <a:path w="474345" h="473709">
                <a:moveTo>
                  <a:pt x="200430" y="127000"/>
                </a:moveTo>
                <a:lnTo>
                  <a:pt x="189486" y="130810"/>
                </a:lnTo>
                <a:lnTo>
                  <a:pt x="178189" y="146050"/>
                </a:lnTo>
                <a:lnTo>
                  <a:pt x="169348" y="166370"/>
                </a:lnTo>
                <a:lnTo>
                  <a:pt x="165776" y="185420"/>
                </a:lnTo>
                <a:lnTo>
                  <a:pt x="182771" y="171450"/>
                </a:lnTo>
                <a:lnTo>
                  <a:pt x="197249" y="153670"/>
                </a:lnTo>
                <a:lnTo>
                  <a:pt x="204653" y="135889"/>
                </a:lnTo>
                <a:lnTo>
                  <a:pt x="200430" y="127000"/>
                </a:lnTo>
                <a:close/>
              </a:path>
              <a:path w="474345" h="473709">
                <a:moveTo>
                  <a:pt x="318375" y="127000"/>
                </a:moveTo>
                <a:lnTo>
                  <a:pt x="309690" y="129539"/>
                </a:lnTo>
                <a:lnTo>
                  <a:pt x="300362" y="139700"/>
                </a:lnTo>
                <a:lnTo>
                  <a:pt x="292915" y="156210"/>
                </a:lnTo>
                <a:lnTo>
                  <a:pt x="289872" y="176530"/>
                </a:lnTo>
                <a:lnTo>
                  <a:pt x="304395" y="161289"/>
                </a:lnTo>
                <a:lnTo>
                  <a:pt x="315971" y="147320"/>
                </a:lnTo>
                <a:lnTo>
                  <a:pt x="321623" y="134620"/>
                </a:lnTo>
                <a:lnTo>
                  <a:pt x="318375" y="127000"/>
                </a:lnTo>
                <a:close/>
              </a:path>
              <a:path w="474345" h="473709">
                <a:moveTo>
                  <a:pt x="292505" y="52070"/>
                </a:moveTo>
                <a:lnTo>
                  <a:pt x="280596" y="52070"/>
                </a:lnTo>
                <a:lnTo>
                  <a:pt x="257807" y="54610"/>
                </a:lnTo>
                <a:lnTo>
                  <a:pt x="243983" y="62230"/>
                </a:lnTo>
                <a:lnTo>
                  <a:pt x="234210" y="69850"/>
                </a:lnTo>
                <a:lnTo>
                  <a:pt x="223574" y="73660"/>
                </a:lnTo>
                <a:lnTo>
                  <a:pt x="356771" y="73660"/>
                </a:lnTo>
                <a:lnTo>
                  <a:pt x="328429" y="59689"/>
                </a:lnTo>
                <a:lnTo>
                  <a:pt x="292505" y="52070"/>
                </a:lnTo>
                <a:close/>
              </a:path>
              <a:path w="474345" h="473709">
                <a:moveTo>
                  <a:pt x="283203" y="30480"/>
                </a:moveTo>
                <a:lnTo>
                  <a:pt x="252854" y="30480"/>
                </a:lnTo>
                <a:lnTo>
                  <a:pt x="273363" y="31750"/>
                </a:lnTo>
                <a:lnTo>
                  <a:pt x="289181" y="34289"/>
                </a:lnTo>
                <a:lnTo>
                  <a:pt x="299363" y="36830"/>
                </a:lnTo>
                <a:lnTo>
                  <a:pt x="302967" y="38100"/>
                </a:lnTo>
                <a:lnTo>
                  <a:pt x="304525" y="38100"/>
                </a:lnTo>
                <a:lnTo>
                  <a:pt x="304525" y="36830"/>
                </a:lnTo>
                <a:lnTo>
                  <a:pt x="303745" y="36830"/>
                </a:lnTo>
                <a:lnTo>
                  <a:pt x="297919" y="35560"/>
                </a:lnTo>
                <a:lnTo>
                  <a:pt x="283203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447" y="975359"/>
            <a:ext cx="6574535" cy="740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766" y="1043432"/>
            <a:ext cx="61671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Initial</a:t>
            </a:r>
            <a:r>
              <a:rPr spc="5" dirty="0"/>
              <a:t> </a:t>
            </a:r>
            <a:r>
              <a:rPr spc="-10" dirty="0"/>
              <a:t>Implementations:</a:t>
            </a:r>
            <a:r>
              <a:rPr spc="10" dirty="0"/>
              <a:t> </a:t>
            </a:r>
            <a:r>
              <a:rPr spc="-10" dirty="0"/>
              <a:t>Early</a:t>
            </a:r>
            <a:r>
              <a:rPr spc="5" dirty="0"/>
              <a:t> </a:t>
            </a:r>
            <a:r>
              <a:rPr spc="-15" dirty="0"/>
              <a:t>to</a:t>
            </a:r>
            <a:r>
              <a:rPr spc="5" dirty="0"/>
              <a:t> </a:t>
            </a:r>
            <a:r>
              <a:rPr spc="-10" dirty="0"/>
              <a:t>mid-1900s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22776" y="1697735"/>
            <a:ext cx="1316990" cy="1313815"/>
            <a:chOff x="3922776" y="1697735"/>
            <a:chExt cx="1316990" cy="131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776" y="1697735"/>
              <a:ext cx="1316736" cy="13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2" y="1700783"/>
              <a:ext cx="1286255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8592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3739896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3674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Power</a:t>
            </a:r>
            <a:r>
              <a:rPr sz="2400" spc="-3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Plant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Control</a:t>
            </a:r>
            <a:r>
              <a:rPr sz="2400" spc="-3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Room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00038" y="683260"/>
            <a:ext cx="4716780" cy="182181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Power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plant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control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rooms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were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first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“control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centers”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Extended</a:t>
            </a:r>
            <a:r>
              <a:rPr sz="1600" b="1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nearby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substations for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SCADA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functionality</a:t>
            </a:r>
            <a:endParaRPr sz="1600" dirty="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Directly-connected data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sources</a:t>
            </a:r>
            <a:endParaRPr sz="1400" dirty="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Device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contacts</a:t>
            </a:r>
            <a:endParaRPr sz="1400" dirty="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Electromechanical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meters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182880" algn="l"/>
              </a:tabLst>
            </a:pPr>
            <a:endParaRPr sz="1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0080" y="146304"/>
            <a:ext cx="618744" cy="5791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4629150"/>
            <a:ext cx="9144000" cy="514350"/>
            <a:chOff x="0" y="4629150"/>
            <a:chExt cx="9144000" cy="514350"/>
          </a:xfrm>
        </p:grpSpPr>
        <p:sp>
          <p:nvSpPr>
            <p:cNvPr id="8" name="object 8"/>
            <p:cNvSpPr/>
            <p:nvPr/>
          </p:nvSpPr>
          <p:spPr>
            <a:xfrm>
              <a:off x="0" y="4629150"/>
              <a:ext cx="9144000" cy="514350"/>
            </a:xfrm>
            <a:custGeom>
              <a:avLst/>
              <a:gdLst/>
              <a:ahLst/>
              <a:cxnLst/>
              <a:rect l="l" t="t" r="r" b="b"/>
              <a:pathLst>
                <a:path w="9144000" h="514350">
                  <a:moveTo>
                    <a:pt x="914400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9144000" y="5143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8355E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8983" y="4648200"/>
              <a:ext cx="4130040" cy="4480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51443" y="4688332"/>
            <a:ext cx="3888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facilities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1851" y="3971544"/>
            <a:ext cx="2548255" cy="5105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104900" algn="r">
              <a:lnSpc>
                <a:spcPts val="1200"/>
              </a:lnSpc>
              <a:spcBef>
                <a:spcPts val="240"/>
              </a:spcBef>
            </a:pPr>
            <a:r>
              <a:rPr sz="1100" i="1" spc="-45" dirty="0">
                <a:solidFill>
                  <a:srgbClr val="444444"/>
                </a:solidFill>
                <a:latin typeface="Calibri"/>
                <a:cs typeface="Calibri"/>
              </a:rPr>
              <a:t>M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o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r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1100" i="1" dirty="0">
                <a:solidFill>
                  <a:srgbClr val="444444"/>
                </a:solidFill>
                <a:latin typeface="Calibri"/>
                <a:cs typeface="Calibri"/>
              </a:rPr>
              <a:t>n</a:t>
            </a:r>
            <a:r>
              <a:rPr sz="1100" i="1" spc="-4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i="1" spc="-35" dirty="0">
                <a:solidFill>
                  <a:srgbClr val="444444"/>
                </a:solidFill>
                <a:latin typeface="Calibri"/>
                <a:cs typeface="Calibri"/>
              </a:rPr>
              <a:t>G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ene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r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t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i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n</a:t>
            </a:r>
            <a:r>
              <a:rPr sz="1100" i="1" dirty="0">
                <a:solidFill>
                  <a:srgbClr val="444444"/>
                </a:solidFill>
                <a:latin typeface="Calibri"/>
                <a:cs typeface="Calibri"/>
              </a:rPr>
              <a:t>g</a:t>
            </a:r>
            <a:r>
              <a:rPr sz="1100" i="1" spc="-4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S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t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t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i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o</a:t>
            </a:r>
            <a:r>
              <a:rPr sz="1100" i="1" dirty="0">
                <a:solidFill>
                  <a:srgbClr val="444444"/>
                </a:solidFill>
                <a:latin typeface="Calibri"/>
                <a:cs typeface="Calibri"/>
              </a:rPr>
              <a:t>n  </a:t>
            </a: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Courtesy 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of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 the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Burlington</a:t>
            </a:r>
            <a:r>
              <a:rPr sz="1100" i="1" spc="-3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Electric</a:t>
            </a: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Department</a:t>
            </a:r>
            <a:endParaRPr sz="1100">
              <a:latin typeface="Calibri"/>
              <a:cs typeface="Calibri"/>
            </a:endParaRPr>
          </a:p>
          <a:p>
            <a:pPr marR="5715" algn="r">
              <a:lnSpc>
                <a:spcPts val="1275"/>
              </a:lnSpc>
            </a:pP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B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u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r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li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ng</a:t>
            </a:r>
            <a:r>
              <a:rPr sz="1100" i="1" spc="-20" dirty="0">
                <a:solidFill>
                  <a:srgbClr val="444444"/>
                </a:solidFill>
                <a:latin typeface="Calibri"/>
                <a:cs typeface="Calibri"/>
              </a:rPr>
              <a:t>t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on</a:t>
            </a:r>
            <a:r>
              <a:rPr sz="1100" i="1" dirty="0">
                <a:solidFill>
                  <a:srgbClr val="444444"/>
                </a:solidFill>
                <a:latin typeface="Calibri"/>
                <a:cs typeface="Calibri"/>
              </a:rPr>
              <a:t>,</a:t>
            </a:r>
            <a:r>
              <a:rPr sz="1100" i="1" spc="-25" dirty="0">
                <a:solidFill>
                  <a:srgbClr val="444444"/>
                </a:solidFill>
                <a:latin typeface="Calibri"/>
                <a:cs typeface="Calibri"/>
              </a:rPr>
              <a:t> V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e</a:t>
            </a:r>
            <a:r>
              <a:rPr sz="1100" i="1" spc="-15" dirty="0">
                <a:solidFill>
                  <a:srgbClr val="444444"/>
                </a:solidFill>
                <a:latin typeface="Calibri"/>
                <a:cs typeface="Calibri"/>
              </a:rPr>
              <a:t>r</a:t>
            </a:r>
            <a:r>
              <a:rPr sz="1100" i="1" spc="-50" dirty="0">
                <a:solidFill>
                  <a:srgbClr val="444444"/>
                </a:solidFill>
                <a:latin typeface="Calibri"/>
                <a:cs typeface="Calibri"/>
              </a:rPr>
              <a:t>m</a:t>
            </a:r>
            <a:r>
              <a:rPr sz="1100" i="1" spc="-30" dirty="0">
                <a:solidFill>
                  <a:srgbClr val="444444"/>
                </a:solidFill>
                <a:latin typeface="Calibri"/>
                <a:cs typeface="Calibri"/>
              </a:rPr>
              <a:t>on</a:t>
            </a:r>
            <a:r>
              <a:rPr sz="1100" i="1" dirty="0">
                <a:solidFill>
                  <a:srgbClr val="444444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14789" y="871184"/>
            <a:ext cx="4200525" cy="2988310"/>
            <a:chOff x="4914789" y="871184"/>
            <a:chExt cx="4200525" cy="29883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4314" y="880709"/>
              <a:ext cx="4180987" cy="29689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19552" y="875947"/>
              <a:ext cx="4191000" cy="2978785"/>
            </a:xfrm>
            <a:custGeom>
              <a:avLst/>
              <a:gdLst/>
              <a:ahLst/>
              <a:cxnLst/>
              <a:rect l="l" t="t" r="r" b="b"/>
              <a:pathLst>
                <a:path w="4191000" h="2978785">
                  <a:moveTo>
                    <a:pt x="0" y="0"/>
                  </a:moveTo>
                  <a:lnTo>
                    <a:pt x="4190512" y="0"/>
                  </a:lnTo>
                  <a:lnTo>
                    <a:pt x="4190512" y="2978514"/>
                  </a:lnTo>
                  <a:lnTo>
                    <a:pt x="0" y="29785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8592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3739896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3674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Power</a:t>
            </a:r>
            <a:r>
              <a:rPr sz="2400" spc="-3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Plant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Control</a:t>
            </a:r>
            <a:r>
              <a:rPr sz="2400" spc="-3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Room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00038" y="683260"/>
            <a:ext cx="4499610" cy="15290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Power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plant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control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rooms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were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first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“control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centers”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Essentially extended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instrumentation</a:t>
            </a:r>
            <a:endParaRPr sz="16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Dedicated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discrete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indication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display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board</a:t>
            </a: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Meters</a:t>
            </a: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28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Lamps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0080" y="146304"/>
            <a:ext cx="618744" cy="5791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1865" y="1722512"/>
            <a:ext cx="5412134" cy="33734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154424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779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Sources </a:t>
            </a:r>
            <a:r>
              <a:rPr sz="2400" spc="-5" dirty="0">
                <a:solidFill>
                  <a:srgbClr val="63666A"/>
                </a:solidFill>
              </a:rPr>
              <a:t>and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Provision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of</a:t>
            </a:r>
            <a:r>
              <a:rPr sz="2400" spc="-15" dirty="0">
                <a:solidFill>
                  <a:srgbClr val="63666A"/>
                </a:solidFill>
              </a:rPr>
              <a:t> Data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8" y="683260"/>
            <a:ext cx="4891405" cy="24314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Extended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instrumentation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impractical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distant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stations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Alternative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manual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methods</a:t>
            </a:r>
            <a:endParaRPr sz="16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680"/>
              </a:spcBef>
              <a:buChar char="–"/>
              <a:tabLst>
                <a:tab pos="355600" algn="l"/>
              </a:tabLst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Staffed</a:t>
            </a:r>
            <a:r>
              <a:rPr sz="14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stations</a:t>
            </a:r>
            <a:endParaRPr sz="14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530"/>
              </a:spcBef>
              <a:buChar char="–"/>
              <a:tabLst>
                <a:tab pos="35560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On-call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local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area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workers</a:t>
            </a:r>
            <a:endParaRPr sz="14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600"/>
              </a:spcBef>
              <a:buChar char="–"/>
              <a:tabLst>
                <a:tab pos="35560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Public</a:t>
            </a:r>
            <a:endParaRPr sz="14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Progressive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application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telemetry</a:t>
            </a:r>
            <a:endParaRPr sz="16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560"/>
              </a:spcBef>
              <a:buChar char="–"/>
              <a:tabLst>
                <a:tab pos="35560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Simple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schemes</a:t>
            </a:r>
            <a:endParaRPr sz="14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620"/>
              </a:spcBef>
              <a:buChar char="–"/>
              <a:tabLst>
                <a:tab pos="35560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Limited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crucial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73988" y="842840"/>
            <a:ext cx="3510279" cy="2519680"/>
            <a:chOff x="5473988" y="842840"/>
            <a:chExt cx="3510279" cy="25196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3513" y="852365"/>
              <a:ext cx="3490911" cy="25003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78750" y="847603"/>
              <a:ext cx="3500754" cy="2510155"/>
            </a:xfrm>
            <a:custGeom>
              <a:avLst/>
              <a:gdLst/>
              <a:ahLst/>
              <a:cxnLst/>
              <a:rect l="l" t="t" r="r" b="b"/>
              <a:pathLst>
                <a:path w="3500754" h="2510154">
                  <a:moveTo>
                    <a:pt x="0" y="0"/>
                  </a:moveTo>
                  <a:lnTo>
                    <a:pt x="3500437" y="0"/>
                  </a:lnTo>
                  <a:lnTo>
                    <a:pt x="3500437" y="2509837"/>
                  </a:lnTo>
                  <a:lnTo>
                    <a:pt x="0" y="25098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432" y="975359"/>
            <a:ext cx="5961888" cy="740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7669" y="1043432"/>
            <a:ext cx="55511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Electronic-Based</a:t>
            </a:r>
            <a:r>
              <a:rPr spc="-30" dirty="0"/>
              <a:t> </a:t>
            </a:r>
            <a:r>
              <a:rPr spc="-20" dirty="0"/>
              <a:t>Systems:</a:t>
            </a:r>
            <a:r>
              <a:rPr spc="-25" dirty="0"/>
              <a:t> </a:t>
            </a:r>
            <a:r>
              <a:rPr spc="-10" dirty="0"/>
              <a:t>1960s-1970s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22776" y="1697735"/>
            <a:ext cx="1316990" cy="1313815"/>
            <a:chOff x="3922776" y="1697735"/>
            <a:chExt cx="1316990" cy="131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776" y="1697735"/>
              <a:ext cx="1316736" cy="13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2" y="1700783"/>
              <a:ext cx="1286255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437632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5064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3666A"/>
                </a:solidFill>
              </a:rPr>
              <a:t>Supervisory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Control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and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Data </a:t>
            </a:r>
            <a:r>
              <a:rPr sz="2400" spc="-5" dirty="0">
                <a:solidFill>
                  <a:srgbClr val="63666A"/>
                </a:solidFill>
              </a:rPr>
              <a:t>Collection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8" y="683260"/>
            <a:ext cx="2991485" cy="22739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SCADA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acronym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came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into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use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Early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implementation</a:t>
            </a:r>
            <a:endParaRPr sz="16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680"/>
              </a:spcBef>
              <a:buChar char="–"/>
              <a:tabLst>
                <a:tab pos="35560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Field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devices,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predominantly at subs</a:t>
            </a:r>
            <a:endParaRPr sz="1400">
              <a:latin typeface="Calibri"/>
              <a:cs typeface="Calibri"/>
            </a:endParaRPr>
          </a:p>
          <a:p>
            <a:pPr marL="355600" lvl="1" indent="-168275">
              <a:lnSpc>
                <a:spcPct val="100000"/>
              </a:lnSpc>
              <a:spcBef>
                <a:spcPts val="530"/>
              </a:spcBef>
              <a:buChar char="–"/>
              <a:tabLst>
                <a:tab pos="35560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Remote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equipment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(RDE)</a:t>
            </a:r>
            <a:endParaRPr sz="1400">
              <a:latin typeface="Calibri"/>
              <a:cs typeface="Calibri"/>
            </a:endParaRPr>
          </a:p>
          <a:p>
            <a:pPr marL="584200" lvl="2" indent="-22860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sz="1200" spc="-10" dirty="0">
                <a:solidFill>
                  <a:srgbClr val="63666A"/>
                </a:solidFill>
                <a:latin typeface="Calibri"/>
                <a:cs typeface="Calibri"/>
              </a:rPr>
              <a:t>Standalone, independent</a:t>
            </a:r>
            <a:endParaRPr sz="1200">
              <a:latin typeface="Calibri"/>
              <a:cs typeface="Calibri"/>
            </a:endParaRPr>
          </a:p>
          <a:p>
            <a:pPr marL="584200" lvl="2" indent="-2286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sz="1200" spc="-10" dirty="0">
                <a:solidFill>
                  <a:srgbClr val="63666A"/>
                </a:solidFill>
                <a:latin typeface="Calibri"/>
                <a:cs typeface="Calibri"/>
              </a:rPr>
              <a:t>Dedicated</a:t>
            </a:r>
            <a:r>
              <a:rPr sz="12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63666A"/>
                </a:solidFill>
                <a:latin typeface="Calibri"/>
                <a:cs typeface="Calibri"/>
              </a:rPr>
              <a:t>function</a:t>
            </a:r>
            <a:endParaRPr sz="1200">
              <a:latin typeface="Calibri"/>
              <a:cs typeface="Calibri"/>
            </a:endParaRPr>
          </a:p>
          <a:p>
            <a:pPr marL="584200" lvl="2" indent="-22860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sz="1200" spc="-10" dirty="0">
                <a:solidFill>
                  <a:srgbClr val="63666A"/>
                </a:solidFill>
                <a:latin typeface="Calibri"/>
                <a:cs typeface="Calibri"/>
              </a:rPr>
              <a:t>Perform</a:t>
            </a:r>
            <a:r>
              <a:rPr sz="1200" spc="-15" dirty="0">
                <a:solidFill>
                  <a:srgbClr val="63666A"/>
                </a:solidFill>
                <a:latin typeface="Calibri"/>
                <a:cs typeface="Calibri"/>
              </a:rPr>
              <a:t> data </a:t>
            </a:r>
            <a:r>
              <a:rPr sz="1200" spc="-5" dirty="0">
                <a:solidFill>
                  <a:srgbClr val="63666A"/>
                </a:solidFill>
                <a:latin typeface="Calibri"/>
                <a:cs typeface="Calibri"/>
              </a:rPr>
              <a:t>acquisition</a:t>
            </a:r>
            <a:endParaRPr sz="1200">
              <a:latin typeface="Calibri"/>
              <a:cs typeface="Calibri"/>
            </a:endParaRPr>
          </a:p>
          <a:p>
            <a:pPr marL="584200" lvl="2" indent="-22860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sz="1200" spc="-10" dirty="0">
                <a:solidFill>
                  <a:srgbClr val="63666A"/>
                </a:solidFill>
                <a:latin typeface="Calibri"/>
                <a:cs typeface="Calibri"/>
              </a:rPr>
              <a:t>Execute control</a:t>
            </a:r>
            <a:r>
              <a:rPr sz="12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63666A"/>
                </a:solidFill>
                <a:latin typeface="Calibri"/>
                <a:cs typeface="Calibri"/>
              </a:rPr>
              <a:t>actions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00196" y="849919"/>
            <a:ext cx="1786889" cy="3624579"/>
            <a:chOff x="7100196" y="849919"/>
            <a:chExt cx="1786889" cy="36245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721" y="859444"/>
              <a:ext cx="1767579" cy="36053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4959" y="854682"/>
              <a:ext cx="1777364" cy="3615054"/>
            </a:xfrm>
            <a:custGeom>
              <a:avLst/>
              <a:gdLst/>
              <a:ahLst/>
              <a:cxnLst/>
              <a:rect l="l" t="t" r="r" b="b"/>
              <a:pathLst>
                <a:path w="1777365" h="3615054">
                  <a:moveTo>
                    <a:pt x="0" y="0"/>
                  </a:moveTo>
                  <a:lnTo>
                    <a:pt x="1777105" y="0"/>
                  </a:lnTo>
                  <a:lnTo>
                    <a:pt x="1777105" y="3614863"/>
                  </a:lnTo>
                  <a:lnTo>
                    <a:pt x="0" y="36148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267200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895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Remote Data </a:t>
            </a:r>
            <a:r>
              <a:rPr sz="2400" spc="-10" dirty="0">
                <a:solidFill>
                  <a:srgbClr val="63666A"/>
                </a:solidFill>
              </a:rPr>
              <a:t>Equipment </a:t>
            </a:r>
            <a:r>
              <a:rPr sz="2400" spc="-5" dirty="0">
                <a:solidFill>
                  <a:srgbClr val="63666A"/>
                </a:solidFill>
              </a:rPr>
              <a:t>(RDE)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8" y="683260"/>
            <a:ext cx="2799080" cy="19431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Hardware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Discrete</a:t>
            </a:r>
            <a:r>
              <a:rPr sz="16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electronics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Hardware-based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logic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Often</a:t>
            </a:r>
            <a:r>
              <a:rPr sz="16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wire-wound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connections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Multiple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large low-density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PCBs</a:t>
            </a:r>
            <a:endParaRPr sz="1600">
              <a:latin typeface="Calibri"/>
              <a:cs typeface="Calibri"/>
            </a:endParaRPr>
          </a:p>
          <a:p>
            <a:pPr marL="187325" indent="-17462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732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Common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card-cage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format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35126" y="2025899"/>
            <a:ext cx="1651000" cy="2239645"/>
            <a:chOff x="7235126" y="2025899"/>
            <a:chExt cx="1651000" cy="22396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1476" y="2032248"/>
              <a:ext cx="1638259" cy="22264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38301" y="2029074"/>
              <a:ext cx="1644650" cy="2233295"/>
            </a:xfrm>
            <a:custGeom>
              <a:avLst/>
              <a:gdLst/>
              <a:ahLst/>
              <a:cxnLst/>
              <a:rect l="l" t="t" r="r" b="b"/>
              <a:pathLst>
                <a:path w="1644650" h="2233295">
                  <a:moveTo>
                    <a:pt x="0" y="0"/>
                  </a:moveTo>
                  <a:lnTo>
                    <a:pt x="1644609" y="0"/>
                  </a:lnTo>
                  <a:lnTo>
                    <a:pt x="1644609" y="2232834"/>
                  </a:lnTo>
                  <a:lnTo>
                    <a:pt x="0" y="223283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65650" y="916518"/>
            <a:ext cx="2589530" cy="1768475"/>
            <a:chOff x="4565650" y="916518"/>
            <a:chExt cx="2589530" cy="17684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99" y="922868"/>
              <a:ext cx="2576488" cy="17554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8825" y="919693"/>
              <a:ext cx="2583180" cy="1762125"/>
            </a:xfrm>
            <a:custGeom>
              <a:avLst/>
              <a:gdLst/>
              <a:ahLst/>
              <a:cxnLst/>
              <a:rect l="l" t="t" r="r" b="b"/>
              <a:pathLst>
                <a:path w="2583179" h="1762125">
                  <a:moveTo>
                    <a:pt x="0" y="0"/>
                  </a:moveTo>
                  <a:lnTo>
                    <a:pt x="2582838" y="0"/>
                  </a:lnTo>
                  <a:lnTo>
                    <a:pt x="2582838" y="1761811"/>
                  </a:lnTo>
                  <a:lnTo>
                    <a:pt x="0" y="176181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235126" y="917596"/>
            <a:ext cx="1651000" cy="1037590"/>
            <a:chOff x="7235126" y="917596"/>
            <a:chExt cx="1651000" cy="10375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1476" y="923946"/>
              <a:ext cx="1638259" cy="10248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38301" y="920771"/>
              <a:ext cx="1644650" cy="1031240"/>
            </a:xfrm>
            <a:custGeom>
              <a:avLst/>
              <a:gdLst/>
              <a:ahLst/>
              <a:cxnLst/>
              <a:rect l="l" t="t" r="r" b="b"/>
              <a:pathLst>
                <a:path w="1644650" h="1031239">
                  <a:moveTo>
                    <a:pt x="0" y="0"/>
                  </a:moveTo>
                  <a:lnTo>
                    <a:pt x="1644609" y="0"/>
                  </a:lnTo>
                  <a:lnTo>
                    <a:pt x="1644609" y="1031181"/>
                  </a:lnTo>
                  <a:lnTo>
                    <a:pt x="0" y="103118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565650" y="2755450"/>
            <a:ext cx="2589530" cy="1510030"/>
            <a:chOff x="4565650" y="2755450"/>
            <a:chExt cx="2589530" cy="151003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999" y="2761800"/>
              <a:ext cx="2576488" cy="14969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68825" y="2758625"/>
              <a:ext cx="2583180" cy="1503680"/>
            </a:xfrm>
            <a:custGeom>
              <a:avLst/>
              <a:gdLst/>
              <a:ahLst/>
              <a:cxnLst/>
              <a:rect l="l" t="t" r="r" b="b"/>
              <a:pathLst>
                <a:path w="2583179" h="1503679">
                  <a:moveTo>
                    <a:pt x="0" y="0"/>
                  </a:moveTo>
                  <a:lnTo>
                    <a:pt x="2582838" y="0"/>
                  </a:lnTo>
                  <a:lnTo>
                    <a:pt x="2582838" y="1503282"/>
                  </a:lnTo>
                  <a:lnTo>
                    <a:pt x="0" y="150328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505200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13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Local</a:t>
            </a:r>
            <a:r>
              <a:rPr sz="2400" spc="-3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Input/Output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(I/O)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3415029" cy="24244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Hard</a:t>
            </a:r>
            <a:r>
              <a:rPr sz="1600" b="1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Card-based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Local</a:t>
            </a:r>
            <a:r>
              <a:rPr sz="16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RDE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Low-level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analog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inputs (AIs),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typically</a:t>
            </a:r>
            <a:endParaRPr sz="1600">
              <a:latin typeface="Calibri"/>
              <a:cs typeface="Calibri"/>
            </a:endParaRPr>
          </a:p>
          <a:p>
            <a:pPr marL="185420">
              <a:lnSpc>
                <a:spcPct val="100000"/>
              </a:lnSpc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+/-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1mA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transducer</a:t>
            </a:r>
            <a:endParaRPr sz="1600">
              <a:latin typeface="Calibri"/>
              <a:cs typeface="Calibri"/>
            </a:endParaRPr>
          </a:p>
          <a:p>
            <a:pPr marL="185420" marR="5080" indent="-173355">
              <a:lnSpc>
                <a:spcPts val="1900"/>
              </a:lnSpc>
              <a:spcBef>
                <a:spcPts val="65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Status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inputs (DIs), typically equipment </a:t>
            </a:r>
            <a:r>
              <a:rPr sz="1600" spc="-35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contacts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Control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outputs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(DOs)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42781" y="2997131"/>
            <a:ext cx="3711575" cy="2150110"/>
            <a:chOff x="4242781" y="2997131"/>
            <a:chExt cx="3711575" cy="2150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9131" y="3003481"/>
              <a:ext cx="1880179" cy="12337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45956" y="3000306"/>
              <a:ext cx="1886585" cy="1240155"/>
            </a:xfrm>
            <a:custGeom>
              <a:avLst/>
              <a:gdLst/>
              <a:ahLst/>
              <a:cxnLst/>
              <a:rect l="l" t="t" r="r" b="b"/>
              <a:pathLst>
                <a:path w="1886585" h="1240154">
                  <a:moveTo>
                    <a:pt x="0" y="0"/>
                  </a:moveTo>
                  <a:lnTo>
                    <a:pt x="1886529" y="0"/>
                  </a:lnTo>
                  <a:lnTo>
                    <a:pt x="1886529" y="1240052"/>
                  </a:lnTo>
                  <a:lnTo>
                    <a:pt x="0" y="12400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710" y="3003481"/>
              <a:ext cx="1762944" cy="21400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1535" y="3000306"/>
              <a:ext cx="1769745" cy="2143760"/>
            </a:xfrm>
            <a:custGeom>
              <a:avLst/>
              <a:gdLst/>
              <a:ahLst/>
              <a:cxnLst/>
              <a:rect l="l" t="t" r="r" b="b"/>
              <a:pathLst>
                <a:path w="1769745" h="2143760">
                  <a:moveTo>
                    <a:pt x="0" y="0"/>
                  </a:moveTo>
                  <a:lnTo>
                    <a:pt x="1769294" y="0"/>
                  </a:lnTo>
                  <a:lnTo>
                    <a:pt x="1769294" y="2143193"/>
                  </a:lnTo>
                </a:path>
                <a:path w="1769745" h="2143760">
                  <a:moveTo>
                    <a:pt x="0" y="214319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66012" y="369483"/>
            <a:ext cx="3688079" cy="2465705"/>
            <a:chOff x="4266012" y="369483"/>
            <a:chExt cx="3688079" cy="246570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2362" y="375833"/>
              <a:ext cx="3675292" cy="24524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69187" y="372658"/>
              <a:ext cx="3681729" cy="2459355"/>
            </a:xfrm>
            <a:custGeom>
              <a:avLst/>
              <a:gdLst/>
              <a:ahLst/>
              <a:cxnLst/>
              <a:rect l="l" t="t" r="r" b="b"/>
              <a:pathLst>
                <a:path w="3681729" h="2459355">
                  <a:moveTo>
                    <a:pt x="0" y="0"/>
                  </a:moveTo>
                  <a:lnTo>
                    <a:pt x="3681642" y="0"/>
                  </a:lnTo>
                  <a:lnTo>
                    <a:pt x="3681642" y="2458752"/>
                  </a:lnTo>
                  <a:lnTo>
                    <a:pt x="0" y="24587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541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Energy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Management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System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(EMS)</a:t>
            </a:r>
            <a:r>
              <a:rPr sz="2400" spc="-10" dirty="0">
                <a:solidFill>
                  <a:srgbClr val="63666A"/>
                </a:solidFill>
              </a:rPr>
              <a:t> Master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00036" y="668254"/>
            <a:ext cx="2814955" cy="15494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Computer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/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processor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60"/>
              </a:spcBef>
              <a:buSzPct val="92307"/>
              <a:buChar char="–"/>
              <a:tabLst>
                <a:tab pos="358775" algn="l"/>
              </a:tabLst>
            </a:pPr>
            <a:r>
              <a:rPr sz="1300" spc="-5" dirty="0">
                <a:solidFill>
                  <a:srgbClr val="63666A"/>
                </a:solidFill>
                <a:latin typeface="Calibri"/>
                <a:cs typeface="Calibri"/>
              </a:rPr>
              <a:t>Communications</a:t>
            </a:r>
            <a:r>
              <a:rPr sz="13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63666A"/>
                </a:solidFill>
                <a:latin typeface="Calibri"/>
                <a:cs typeface="Calibri"/>
              </a:rPr>
              <a:t>processor</a:t>
            </a:r>
            <a:endParaRPr sz="13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50"/>
              </a:spcBef>
              <a:buSzPct val="92307"/>
              <a:buChar char="–"/>
              <a:tabLst>
                <a:tab pos="358775" algn="l"/>
              </a:tabLst>
            </a:pPr>
            <a:r>
              <a:rPr sz="1300" spc="-5" dirty="0">
                <a:solidFill>
                  <a:srgbClr val="63666A"/>
                </a:solidFill>
                <a:latin typeface="Calibri"/>
                <a:cs typeface="Calibri"/>
              </a:rPr>
              <a:t>Communication</a:t>
            </a:r>
            <a:r>
              <a:rPr sz="13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63666A"/>
                </a:solidFill>
                <a:latin typeface="Calibri"/>
                <a:cs typeface="Calibri"/>
              </a:rPr>
              <a:t>with</a:t>
            </a:r>
            <a:r>
              <a:rPr sz="13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63666A"/>
                </a:solidFill>
                <a:latin typeface="Calibri"/>
                <a:cs typeface="Calibri"/>
              </a:rPr>
              <a:t>system</a:t>
            </a:r>
            <a:r>
              <a:rPr sz="1300" spc="-5" dirty="0">
                <a:solidFill>
                  <a:srgbClr val="63666A"/>
                </a:solidFill>
                <a:latin typeface="Calibri"/>
                <a:cs typeface="Calibri"/>
              </a:rPr>
              <a:t> devices</a:t>
            </a:r>
            <a:endParaRPr sz="13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/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language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Simple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limited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interface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427" y="926927"/>
            <a:ext cx="4939282" cy="277587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958252" y="923752"/>
            <a:ext cx="4946015" cy="2782570"/>
          </a:xfrm>
          <a:custGeom>
            <a:avLst/>
            <a:gdLst/>
            <a:ahLst/>
            <a:cxnLst/>
            <a:rect l="l" t="t" r="r" b="b"/>
            <a:pathLst>
              <a:path w="4946015" h="2782570">
                <a:moveTo>
                  <a:pt x="0" y="0"/>
                </a:moveTo>
                <a:lnTo>
                  <a:pt x="4945633" y="0"/>
                </a:lnTo>
                <a:lnTo>
                  <a:pt x="4945633" y="2782227"/>
                </a:lnTo>
                <a:lnTo>
                  <a:pt x="0" y="278222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636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6154" y="3849623"/>
            <a:ext cx="1483360" cy="53784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80645" marR="5080" indent="-68580" algn="r">
              <a:lnSpc>
                <a:spcPts val="1300"/>
              </a:lnSpc>
              <a:spcBef>
                <a:spcPts val="160"/>
              </a:spcBef>
            </a:pP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Orpheum Electric building </a:t>
            </a:r>
            <a:r>
              <a:rPr sz="1100" i="1" spc="-2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Courtesy</a:t>
            </a:r>
            <a:r>
              <a:rPr sz="1100" i="1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100" i="1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Iowa</a:t>
            </a:r>
            <a:r>
              <a:rPr sz="1100" i="1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Electric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0"/>
              </a:spcBef>
            </a:pP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Sioux</a:t>
            </a:r>
            <a:r>
              <a:rPr sz="1100" i="1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City,</a:t>
            </a:r>
            <a:r>
              <a:rPr sz="1100" i="1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63666A"/>
                </a:solidFill>
                <a:latin typeface="Calibri"/>
                <a:cs typeface="Calibri"/>
              </a:rPr>
              <a:t>Iowa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453128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08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Master-to-RDE</a:t>
            </a:r>
            <a:r>
              <a:rPr sz="2400" spc="1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Communications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8" y="671648"/>
            <a:ext cx="3541395" cy="35375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Objectives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85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Move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00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Optimize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bandwidth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usage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Minimize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impact on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processor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memory</a:t>
            </a:r>
            <a:endParaRPr sz="1400">
              <a:latin typeface="Calibri"/>
              <a:cs typeface="Calibri"/>
            </a:endParaRPr>
          </a:p>
          <a:p>
            <a:pPr marL="185420" marR="5080" indent="-173355">
              <a:lnSpc>
                <a:spcPct val="99400"/>
              </a:lnSpc>
              <a:spcBef>
                <a:spcPts val="62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RDE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master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sourced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from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common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vendor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using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proprietary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vendor-specific </a:t>
            </a:r>
            <a:r>
              <a:rPr sz="1600" spc="-3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protocol,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e.g.,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Conitel, CDC,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Telegyr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Near-zero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concern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for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interoperability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/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language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8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Poll-response</a:t>
            </a:r>
            <a:r>
              <a:rPr sz="14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scheme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0"/>
              </a:spcBef>
              <a:buChar char="–"/>
              <a:tabLst>
                <a:tab pos="358775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Bit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byte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orientations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3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Often</a:t>
            </a:r>
            <a:r>
              <a:rPr sz="1400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hardware-associated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70704" y="1418269"/>
            <a:ext cx="4639310" cy="2524760"/>
            <a:chOff x="4370704" y="1418269"/>
            <a:chExt cx="4639310" cy="2524760"/>
          </a:xfrm>
        </p:grpSpPr>
        <p:sp>
          <p:nvSpPr>
            <p:cNvPr id="6" name="object 6"/>
            <p:cNvSpPr/>
            <p:nvPr/>
          </p:nvSpPr>
          <p:spPr>
            <a:xfrm>
              <a:off x="4373879" y="1421444"/>
              <a:ext cx="1666239" cy="2518410"/>
            </a:xfrm>
            <a:custGeom>
              <a:avLst/>
              <a:gdLst/>
              <a:ahLst/>
              <a:cxnLst/>
              <a:rect l="l" t="t" r="r" b="b"/>
              <a:pathLst>
                <a:path w="1666239" h="2518410">
                  <a:moveTo>
                    <a:pt x="0" y="0"/>
                  </a:moveTo>
                  <a:lnTo>
                    <a:pt x="1666240" y="0"/>
                  </a:lnTo>
                  <a:lnTo>
                    <a:pt x="1666240" y="2518092"/>
                  </a:lnTo>
                  <a:lnTo>
                    <a:pt x="0" y="251809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75679" y="1421444"/>
              <a:ext cx="975360" cy="2518410"/>
            </a:xfrm>
            <a:custGeom>
              <a:avLst/>
              <a:gdLst/>
              <a:ahLst/>
              <a:cxnLst/>
              <a:rect l="l" t="t" r="r" b="b"/>
              <a:pathLst>
                <a:path w="975359" h="2518410">
                  <a:moveTo>
                    <a:pt x="0" y="0"/>
                  </a:moveTo>
                  <a:lnTo>
                    <a:pt x="975360" y="0"/>
                  </a:lnTo>
                  <a:lnTo>
                    <a:pt x="975360" y="2518092"/>
                  </a:lnTo>
                  <a:lnTo>
                    <a:pt x="0" y="251809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6598" y="1421444"/>
              <a:ext cx="1920239" cy="2518410"/>
            </a:xfrm>
            <a:custGeom>
              <a:avLst/>
              <a:gdLst/>
              <a:ahLst/>
              <a:cxnLst/>
              <a:rect l="l" t="t" r="r" b="b"/>
              <a:pathLst>
                <a:path w="1920240" h="2518410">
                  <a:moveTo>
                    <a:pt x="0" y="0"/>
                  </a:moveTo>
                  <a:lnTo>
                    <a:pt x="1920241" y="0"/>
                  </a:lnTo>
                  <a:lnTo>
                    <a:pt x="1920241" y="2518092"/>
                  </a:lnTo>
                  <a:lnTo>
                    <a:pt x="0" y="251809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13382" y="1715260"/>
              <a:ext cx="935355" cy="2165985"/>
            </a:xfrm>
            <a:custGeom>
              <a:avLst/>
              <a:gdLst/>
              <a:ahLst/>
              <a:cxnLst/>
              <a:rect l="l" t="t" r="r" b="b"/>
              <a:pathLst>
                <a:path w="935354" h="2165985">
                  <a:moveTo>
                    <a:pt x="0" y="0"/>
                  </a:moveTo>
                  <a:lnTo>
                    <a:pt x="934915" y="0"/>
                  </a:lnTo>
                  <a:lnTo>
                    <a:pt x="934915" y="2165859"/>
                  </a:lnTo>
                  <a:lnTo>
                    <a:pt x="0" y="216585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77054" y="1424619"/>
            <a:ext cx="1677670" cy="212725"/>
          </a:xfrm>
          <a:prstGeom prst="rect">
            <a:avLst/>
          </a:prstGeom>
          <a:solidFill>
            <a:srgbClr val="005EB8"/>
          </a:solidFill>
        </p:spPr>
        <p:txBody>
          <a:bodyPr vert="horz" wrap="square" lIns="0" tIns="527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15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SCADA</a:t>
            </a:r>
            <a:r>
              <a:rPr sz="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Station/Control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Center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1075" y="1424619"/>
            <a:ext cx="1004569" cy="212725"/>
          </a:xfrm>
          <a:prstGeom prst="rect">
            <a:avLst/>
          </a:prstGeom>
          <a:solidFill>
            <a:srgbClr val="005EB8"/>
          </a:solidFill>
        </p:spPr>
        <p:txBody>
          <a:bodyPr vert="horz" wrap="square" lIns="0" tIns="5270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415"/>
              </a:spcBef>
            </a:pP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Comm.</a:t>
            </a:r>
            <a:r>
              <a:rPr sz="7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1994" y="1424619"/>
            <a:ext cx="1931670" cy="212725"/>
          </a:xfrm>
          <a:prstGeom prst="rect">
            <a:avLst/>
          </a:prstGeom>
          <a:solidFill>
            <a:srgbClr val="005EB8"/>
          </a:solidFill>
        </p:spPr>
        <p:txBody>
          <a:bodyPr vert="horz" wrap="square" lIns="0" tIns="52705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415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7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Substation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16557" y="1718435"/>
            <a:ext cx="929005" cy="260985"/>
          </a:xfrm>
          <a:prstGeom prst="rect">
            <a:avLst/>
          </a:prstGeom>
          <a:solidFill>
            <a:srgbClr val="005EB8"/>
          </a:solidFill>
        </p:spPr>
        <p:txBody>
          <a:bodyPr vert="horz" wrap="square" lIns="0" tIns="2159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7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I/O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00031" y="2489835"/>
            <a:ext cx="45720" cy="1228090"/>
          </a:xfrm>
          <a:custGeom>
            <a:avLst/>
            <a:gdLst/>
            <a:ahLst/>
            <a:cxnLst/>
            <a:rect l="l" t="t" r="r" b="b"/>
            <a:pathLst>
              <a:path w="45720" h="1228089">
                <a:moveTo>
                  <a:pt x="45718" y="0"/>
                </a:moveTo>
                <a:lnTo>
                  <a:pt x="0" y="0"/>
                </a:lnTo>
                <a:lnTo>
                  <a:pt x="0" y="1227886"/>
                </a:lnTo>
                <a:lnTo>
                  <a:pt x="45718" y="1227886"/>
                </a:lnTo>
                <a:lnTo>
                  <a:pt x="45718" y="0"/>
                </a:lnTo>
                <a:close/>
              </a:path>
            </a:pathLst>
          </a:custGeom>
          <a:solidFill>
            <a:srgbClr val="005E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51578" y="2652267"/>
            <a:ext cx="645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63666A"/>
                </a:solidFill>
                <a:latin typeface="Calibri"/>
                <a:cs typeface="Calibri"/>
              </a:rPr>
              <a:t>HMI/SCADA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63666A"/>
                </a:solidFill>
                <a:latin typeface="Calibri"/>
                <a:cs typeface="Calibri"/>
              </a:rPr>
              <a:t>Master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5071" y="2002027"/>
            <a:ext cx="54991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0960" algn="ctr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Calibri"/>
              <a:cs typeface="Calibri"/>
            </a:endParaRPr>
          </a:p>
          <a:p>
            <a:pPr marR="5080" algn="ctr">
              <a:lnSpc>
                <a:spcPts val="700"/>
              </a:lnSpc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 M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ow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ave  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Sp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rea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-s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ct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9521" y="3184651"/>
            <a:ext cx="46100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V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ari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ou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s 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ia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82311" y="1770888"/>
            <a:ext cx="2984500" cy="1570990"/>
            <a:chOff x="4782311" y="1770888"/>
            <a:chExt cx="2984500" cy="1570990"/>
          </a:xfrm>
        </p:grpSpPr>
        <p:sp>
          <p:nvSpPr>
            <p:cNvPr id="19" name="object 19"/>
            <p:cNvSpPr/>
            <p:nvPr/>
          </p:nvSpPr>
          <p:spPr>
            <a:xfrm>
              <a:off x="6279426" y="2197099"/>
              <a:ext cx="579120" cy="940435"/>
            </a:xfrm>
            <a:custGeom>
              <a:avLst/>
              <a:gdLst/>
              <a:ahLst/>
              <a:cxnLst/>
              <a:rect l="l" t="t" r="r" b="b"/>
              <a:pathLst>
                <a:path w="579120" h="940435">
                  <a:moveTo>
                    <a:pt x="578573" y="901712"/>
                  </a:moveTo>
                  <a:lnTo>
                    <a:pt x="502373" y="863612"/>
                  </a:lnTo>
                  <a:lnTo>
                    <a:pt x="502373" y="896950"/>
                  </a:lnTo>
                  <a:lnTo>
                    <a:pt x="76200" y="896950"/>
                  </a:lnTo>
                  <a:lnTo>
                    <a:pt x="76200" y="863600"/>
                  </a:lnTo>
                  <a:lnTo>
                    <a:pt x="0" y="901700"/>
                  </a:lnTo>
                  <a:lnTo>
                    <a:pt x="76200" y="939800"/>
                  </a:lnTo>
                  <a:lnTo>
                    <a:pt x="76200" y="906475"/>
                  </a:lnTo>
                  <a:lnTo>
                    <a:pt x="502373" y="906475"/>
                  </a:lnTo>
                  <a:lnTo>
                    <a:pt x="502373" y="939812"/>
                  </a:lnTo>
                  <a:lnTo>
                    <a:pt x="569048" y="906475"/>
                  </a:lnTo>
                  <a:lnTo>
                    <a:pt x="515073" y="906475"/>
                  </a:lnTo>
                  <a:lnTo>
                    <a:pt x="569048" y="906462"/>
                  </a:lnTo>
                  <a:lnTo>
                    <a:pt x="578573" y="901712"/>
                  </a:lnTo>
                  <a:close/>
                </a:path>
                <a:path w="579120" h="940435">
                  <a:moveTo>
                    <a:pt x="578573" y="38112"/>
                  </a:moveTo>
                  <a:lnTo>
                    <a:pt x="502373" y="12"/>
                  </a:lnTo>
                  <a:lnTo>
                    <a:pt x="502373" y="33350"/>
                  </a:lnTo>
                  <a:lnTo>
                    <a:pt x="76200" y="333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2875"/>
                  </a:lnTo>
                  <a:lnTo>
                    <a:pt x="502373" y="42875"/>
                  </a:lnTo>
                  <a:lnTo>
                    <a:pt x="502373" y="76212"/>
                  </a:lnTo>
                  <a:lnTo>
                    <a:pt x="569048" y="42875"/>
                  </a:lnTo>
                  <a:lnTo>
                    <a:pt x="515073" y="42875"/>
                  </a:lnTo>
                  <a:lnTo>
                    <a:pt x="569048" y="42862"/>
                  </a:lnTo>
                  <a:lnTo>
                    <a:pt x="578573" y="38112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4432" y="2999232"/>
              <a:ext cx="88392" cy="143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4432" y="2142744"/>
              <a:ext cx="88392" cy="1432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222238" y="3098800"/>
              <a:ext cx="593090" cy="0"/>
            </a:xfrm>
            <a:custGeom>
              <a:avLst/>
              <a:gdLst/>
              <a:ahLst/>
              <a:cxnLst/>
              <a:rect l="l" t="t" r="r" b="b"/>
              <a:pathLst>
                <a:path w="593089">
                  <a:moveTo>
                    <a:pt x="0" y="0"/>
                  </a:moveTo>
                  <a:lnTo>
                    <a:pt x="592709" y="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2744" y="2921363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555" y="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34470" y="1910481"/>
              <a:ext cx="479425" cy="152400"/>
            </a:xfrm>
            <a:custGeom>
              <a:avLst/>
              <a:gdLst/>
              <a:ahLst/>
              <a:cxnLst/>
              <a:rect l="l" t="t" r="r" b="b"/>
              <a:pathLst>
                <a:path w="479425" h="152400">
                  <a:moveTo>
                    <a:pt x="0" y="0"/>
                  </a:moveTo>
                  <a:lnTo>
                    <a:pt x="478850" y="0"/>
                  </a:lnTo>
                  <a:lnTo>
                    <a:pt x="478850" y="152072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50506" y="29093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214459" y="0"/>
                  </a:moveTo>
                  <a:lnTo>
                    <a:pt x="165286" y="5664"/>
                  </a:lnTo>
                  <a:lnTo>
                    <a:pt x="120145" y="21797"/>
                  </a:lnTo>
                  <a:lnTo>
                    <a:pt x="80326" y="47114"/>
                  </a:lnTo>
                  <a:lnTo>
                    <a:pt x="47114" y="80326"/>
                  </a:lnTo>
                  <a:lnTo>
                    <a:pt x="21797" y="120145"/>
                  </a:lnTo>
                  <a:lnTo>
                    <a:pt x="5664" y="165286"/>
                  </a:lnTo>
                  <a:lnTo>
                    <a:pt x="0" y="214459"/>
                  </a:lnTo>
                  <a:lnTo>
                    <a:pt x="5664" y="263633"/>
                  </a:lnTo>
                  <a:lnTo>
                    <a:pt x="21797" y="308773"/>
                  </a:lnTo>
                  <a:lnTo>
                    <a:pt x="47114" y="348593"/>
                  </a:lnTo>
                  <a:lnTo>
                    <a:pt x="80326" y="381805"/>
                  </a:lnTo>
                  <a:lnTo>
                    <a:pt x="120145" y="407121"/>
                  </a:lnTo>
                  <a:lnTo>
                    <a:pt x="165286" y="423255"/>
                  </a:lnTo>
                  <a:lnTo>
                    <a:pt x="214459" y="428919"/>
                  </a:lnTo>
                  <a:lnTo>
                    <a:pt x="263633" y="423255"/>
                  </a:lnTo>
                  <a:lnTo>
                    <a:pt x="308773" y="407121"/>
                  </a:lnTo>
                  <a:lnTo>
                    <a:pt x="348593" y="381805"/>
                  </a:lnTo>
                  <a:lnTo>
                    <a:pt x="381805" y="348593"/>
                  </a:lnTo>
                  <a:lnTo>
                    <a:pt x="407121" y="308773"/>
                  </a:lnTo>
                  <a:lnTo>
                    <a:pt x="423255" y="263633"/>
                  </a:lnTo>
                  <a:lnTo>
                    <a:pt x="428919" y="214459"/>
                  </a:lnTo>
                  <a:lnTo>
                    <a:pt x="423255" y="165286"/>
                  </a:lnTo>
                  <a:lnTo>
                    <a:pt x="407121" y="120145"/>
                  </a:lnTo>
                  <a:lnTo>
                    <a:pt x="381805" y="80326"/>
                  </a:lnTo>
                  <a:lnTo>
                    <a:pt x="348593" y="47114"/>
                  </a:lnTo>
                  <a:lnTo>
                    <a:pt x="308773" y="21797"/>
                  </a:lnTo>
                  <a:lnTo>
                    <a:pt x="263633" y="5664"/>
                  </a:lnTo>
                  <a:lnTo>
                    <a:pt x="21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50506" y="29093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0" y="214459"/>
                  </a:moveTo>
                  <a:lnTo>
                    <a:pt x="5664" y="165285"/>
                  </a:lnTo>
                  <a:lnTo>
                    <a:pt x="21797" y="120145"/>
                  </a:lnTo>
                  <a:lnTo>
                    <a:pt x="47114" y="80326"/>
                  </a:lnTo>
                  <a:lnTo>
                    <a:pt x="80326" y="47114"/>
                  </a:lnTo>
                  <a:lnTo>
                    <a:pt x="120145" y="21797"/>
                  </a:lnTo>
                  <a:lnTo>
                    <a:pt x="165285" y="5664"/>
                  </a:lnTo>
                  <a:lnTo>
                    <a:pt x="214459" y="0"/>
                  </a:lnTo>
                  <a:lnTo>
                    <a:pt x="263633" y="5664"/>
                  </a:lnTo>
                  <a:lnTo>
                    <a:pt x="308773" y="21797"/>
                  </a:lnTo>
                  <a:lnTo>
                    <a:pt x="348592" y="47114"/>
                  </a:lnTo>
                  <a:lnTo>
                    <a:pt x="381804" y="80326"/>
                  </a:lnTo>
                  <a:lnTo>
                    <a:pt x="407121" y="120145"/>
                  </a:lnTo>
                  <a:lnTo>
                    <a:pt x="423254" y="165285"/>
                  </a:lnTo>
                  <a:lnTo>
                    <a:pt x="428919" y="214459"/>
                  </a:lnTo>
                  <a:lnTo>
                    <a:pt x="423254" y="263633"/>
                  </a:lnTo>
                  <a:lnTo>
                    <a:pt x="407121" y="308773"/>
                  </a:lnTo>
                  <a:lnTo>
                    <a:pt x="381804" y="348592"/>
                  </a:lnTo>
                  <a:lnTo>
                    <a:pt x="348592" y="381804"/>
                  </a:lnTo>
                  <a:lnTo>
                    <a:pt x="308773" y="407121"/>
                  </a:lnTo>
                  <a:lnTo>
                    <a:pt x="263633" y="423254"/>
                  </a:lnTo>
                  <a:lnTo>
                    <a:pt x="214459" y="428919"/>
                  </a:lnTo>
                  <a:lnTo>
                    <a:pt x="165285" y="423254"/>
                  </a:lnTo>
                  <a:lnTo>
                    <a:pt x="120145" y="407121"/>
                  </a:lnTo>
                  <a:lnTo>
                    <a:pt x="80326" y="381804"/>
                  </a:lnTo>
                  <a:lnTo>
                    <a:pt x="47114" y="348592"/>
                  </a:lnTo>
                  <a:lnTo>
                    <a:pt x="21797" y="308773"/>
                  </a:lnTo>
                  <a:lnTo>
                    <a:pt x="5664" y="263633"/>
                  </a:lnTo>
                  <a:lnTo>
                    <a:pt x="0" y="214459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600" y="3008376"/>
              <a:ext cx="256032" cy="222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52389" y="29093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14459" y="0"/>
                  </a:moveTo>
                  <a:lnTo>
                    <a:pt x="165286" y="5664"/>
                  </a:lnTo>
                  <a:lnTo>
                    <a:pt x="120145" y="21797"/>
                  </a:lnTo>
                  <a:lnTo>
                    <a:pt x="80326" y="47114"/>
                  </a:lnTo>
                  <a:lnTo>
                    <a:pt x="47114" y="80326"/>
                  </a:lnTo>
                  <a:lnTo>
                    <a:pt x="21797" y="120145"/>
                  </a:lnTo>
                  <a:lnTo>
                    <a:pt x="5664" y="165286"/>
                  </a:lnTo>
                  <a:lnTo>
                    <a:pt x="0" y="214459"/>
                  </a:lnTo>
                  <a:lnTo>
                    <a:pt x="5664" y="263633"/>
                  </a:lnTo>
                  <a:lnTo>
                    <a:pt x="21797" y="308773"/>
                  </a:lnTo>
                  <a:lnTo>
                    <a:pt x="47114" y="348593"/>
                  </a:lnTo>
                  <a:lnTo>
                    <a:pt x="80326" y="381805"/>
                  </a:lnTo>
                  <a:lnTo>
                    <a:pt x="120145" y="407121"/>
                  </a:lnTo>
                  <a:lnTo>
                    <a:pt x="165286" y="423255"/>
                  </a:lnTo>
                  <a:lnTo>
                    <a:pt x="214459" y="428919"/>
                  </a:lnTo>
                  <a:lnTo>
                    <a:pt x="263633" y="423255"/>
                  </a:lnTo>
                  <a:lnTo>
                    <a:pt x="308773" y="407121"/>
                  </a:lnTo>
                  <a:lnTo>
                    <a:pt x="348592" y="381805"/>
                  </a:lnTo>
                  <a:lnTo>
                    <a:pt x="381804" y="348593"/>
                  </a:lnTo>
                  <a:lnTo>
                    <a:pt x="407120" y="308773"/>
                  </a:lnTo>
                  <a:lnTo>
                    <a:pt x="423254" y="263633"/>
                  </a:lnTo>
                  <a:lnTo>
                    <a:pt x="428918" y="214459"/>
                  </a:lnTo>
                  <a:lnTo>
                    <a:pt x="423254" y="165286"/>
                  </a:lnTo>
                  <a:lnTo>
                    <a:pt x="407120" y="120145"/>
                  </a:lnTo>
                  <a:lnTo>
                    <a:pt x="381804" y="80326"/>
                  </a:lnTo>
                  <a:lnTo>
                    <a:pt x="348592" y="47114"/>
                  </a:lnTo>
                  <a:lnTo>
                    <a:pt x="308773" y="21797"/>
                  </a:lnTo>
                  <a:lnTo>
                    <a:pt x="263633" y="5664"/>
                  </a:lnTo>
                  <a:lnTo>
                    <a:pt x="21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2389" y="29093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0" y="214459"/>
                  </a:moveTo>
                  <a:lnTo>
                    <a:pt x="5664" y="165285"/>
                  </a:lnTo>
                  <a:lnTo>
                    <a:pt x="21797" y="120145"/>
                  </a:lnTo>
                  <a:lnTo>
                    <a:pt x="47114" y="80326"/>
                  </a:lnTo>
                  <a:lnTo>
                    <a:pt x="80326" y="47114"/>
                  </a:lnTo>
                  <a:lnTo>
                    <a:pt x="120145" y="21797"/>
                  </a:lnTo>
                  <a:lnTo>
                    <a:pt x="165285" y="5664"/>
                  </a:lnTo>
                  <a:lnTo>
                    <a:pt x="214459" y="0"/>
                  </a:lnTo>
                  <a:lnTo>
                    <a:pt x="263633" y="5664"/>
                  </a:lnTo>
                  <a:lnTo>
                    <a:pt x="308773" y="21797"/>
                  </a:lnTo>
                  <a:lnTo>
                    <a:pt x="348592" y="47114"/>
                  </a:lnTo>
                  <a:lnTo>
                    <a:pt x="381804" y="80326"/>
                  </a:lnTo>
                  <a:lnTo>
                    <a:pt x="407121" y="120145"/>
                  </a:lnTo>
                  <a:lnTo>
                    <a:pt x="423254" y="165285"/>
                  </a:lnTo>
                  <a:lnTo>
                    <a:pt x="428919" y="214459"/>
                  </a:lnTo>
                  <a:lnTo>
                    <a:pt x="423254" y="263633"/>
                  </a:lnTo>
                  <a:lnTo>
                    <a:pt x="407121" y="308773"/>
                  </a:lnTo>
                  <a:lnTo>
                    <a:pt x="381804" y="348592"/>
                  </a:lnTo>
                  <a:lnTo>
                    <a:pt x="348592" y="381804"/>
                  </a:lnTo>
                  <a:lnTo>
                    <a:pt x="308773" y="407121"/>
                  </a:lnTo>
                  <a:lnTo>
                    <a:pt x="263633" y="423254"/>
                  </a:lnTo>
                  <a:lnTo>
                    <a:pt x="214459" y="428919"/>
                  </a:lnTo>
                  <a:lnTo>
                    <a:pt x="165285" y="423254"/>
                  </a:lnTo>
                  <a:lnTo>
                    <a:pt x="120145" y="407121"/>
                  </a:lnTo>
                  <a:lnTo>
                    <a:pt x="80326" y="381804"/>
                  </a:lnTo>
                  <a:lnTo>
                    <a:pt x="47114" y="348592"/>
                  </a:lnTo>
                  <a:lnTo>
                    <a:pt x="21797" y="308773"/>
                  </a:lnTo>
                  <a:lnTo>
                    <a:pt x="5664" y="263633"/>
                  </a:lnTo>
                  <a:lnTo>
                    <a:pt x="0" y="214459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3344" y="3008376"/>
              <a:ext cx="259079" cy="2225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50506" y="199973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214459" y="0"/>
                  </a:moveTo>
                  <a:lnTo>
                    <a:pt x="165286" y="5663"/>
                  </a:lnTo>
                  <a:lnTo>
                    <a:pt x="120145" y="21797"/>
                  </a:lnTo>
                  <a:lnTo>
                    <a:pt x="80326" y="47113"/>
                  </a:lnTo>
                  <a:lnTo>
                    <a:pt x="47114" y="80325"/>
                  </a:lnTo>
                  <a:lnTo>
                    <a:pt x="21797" y="120144"/>
                  </a:lnTo>
                  <a:lnTo>
                    <a:pt x="5664" y="165284"/>
                  </a:lnTo>
                  <a:lnTo>
                    <a:pt x="0" y="214458"/>
                  </a:lnTo>
                  <a:lnTo>
                    <a:pt x="5664" y="263632"/>
                  </a:lnTo>
                  <a:lnTo>
                    <a:pt x="21797" y="308772"/>
                  </a:lnTo>
                  <a:lnTo>
                    <a:pt x="47114" y="348592"/>
                  </a:lnTo>
                  <a:lnTo>
                    <a:pt x="80326" y="381803"/>
                  </a:lnTo>
                  <a:lnTo>
                    <a:pt x="120145" y="407120"/>
                  </a:lnTo>
                  <a:lnTo>
                    <a:pt x="165286" y="423254"/>
                  </a:lnTo>
                  <a:lnTo>
                    <a:pt x="214459" y="428918"/>
                  </a:lnTo>
                  <a:lnTo>
                    <a:pt x="263633" y="423254"/>
                  </a:lnTo>
                  <a:lnTo>
                    <a:pt x="308773" y="407120"/>
                  </a:lnTo>
                  <a:lnTo>
                    <a:pt x="348593" y="381803"/>
                  </a:lnTo>
                  <a:lnTo>
                    <a:pt x="381805" y="348592"/>
                  </a:lnTo>
                  <a:lnTo>
                    <a:pt x="407121" y="308772"/>
                  </a:lnTo>
                  <a:lnTo>
                    <a:pt x="423255" y="263632"/>
                  </a:lnTo>
                  <a:lnTo>
                    <a:pt x="428919" y="214458"/>
                  </a:lnTo>
                  <a:lnTo>
                    <a:pt x="423255" y="165284"/>
                  </a:lnTo>
                  <a:lnTo>
                    <a:pt x="407121" y="120144"/>
                  </a:lnTo>
                  <a:lnTo>
                    <a:pt x="381805" y="80325"/>
                  </a:lnTo>
                  <a:lnTo>
                    <a:pt x="348593" y="47113"/>
                  </a:lnTo>
                  <a:lnTo>
                    <a:pt x="308773" y="21797"/>
                  </a:lnTo>
                  <a:lnTo>
                    <a:pt x="263633" y="5663"/>
                  </a:lnTo>
                  <a:lnTo>
                    <a:pt x="21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50506" y="199973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0" y="214459"/>
                  </a:moveTo>
                  <a:lnTo>
                    <a:pt x="5664" y="165285"/>
                  </a:lnTo>
                  <a:lnTo>
                    <a:pt x="21797" y="120145"/>
                  </a:lnTo>
                  <a:lnTo>
                    <a:pt x="47114" y="80326"/>
                  </a:lnTo>
                  <a:lnTo>
                    <a:pt x="80326" y="47114"/>
                  </a:lnTo>
                  <a:lnTo>
                    <a:pt x="120145" y="21797"/>
                  </a:lnTo>
                  <a:lnTo>
                    <a:pt x="165285" y="5664"/>
                  </a:lnTo>
                  <a:lnTo>
                    <a:pt x="214459" y="0"/>
                  </a:lnTo>
                  <a:lnTo>
                    <a:pt x="263633" y="5664"/>
                  </a:lnTo>
                  <a:lnTo>
                    <a:pt x="308773" y="21797"/>
                  </a:lnTo>
                  <a:lnTo>
                    <a:pt x="348592" y="47114"/>
                  </a:lnTo>
                  <a:lnTo>
                    <a:pt x="381804" y="80326"/>
                  </a:lnTo>
                  <a:lnTo>
                    <a:pt x="407121" y="120145"/>
                  </a:lnTo>
                  <a:lnTo>
                    <a:pt x="423254" y="165285"/>
                  </a:lnTo>
                  <a:lnTo>
                    <a:pt x="428919" y="214459"/>
                  </a:lnTo>
                  <a:lnTo>
                    <a:pt x="423254" y="263633"/>
                  </a:lnTo>
                  <a:lnTo>
                    <a:pt x="407121" y="308773"/>
                  </a:lnTo>
                  <a:lnTo>
                    <a:pt x="381804" y="348592"/>
                  </a:lnTo>
                  <a:lnTo>
                    <a:pt x="348592" y="381804"/>
                  </a:lnTo>
                  <a:lnTo>
                    <a:pt x="308773" y="407121"/>
                  </a:lnTo>
                  <a:lnTo>
                    <a:pt x="263633" y="423254"/>
                  </a:lnTo>
                  <a:lnTo>
                    <a:pt x="214459" y="428919"/>
                  </a:lnTo>
                  <a:lnTo>
                    <a:pt x="165285" y="423254"/>
                  </a:lnTo>
                  <a:lnTo>
                    <a:pt x="120145" y="407121"/>
                  </a:lnTo>
                  <a:lnTo>
                    <a:pt x="80326" y="381804"/>
                  </a:lnTo>
                  <a:lnTo>
                    <a:pt x="47114" y="348592"/>
                  </a:lnTo>
                  <a:lnTo>
                    <a:pt x="21797" y="308773"/>
                  </a:lnTo>
                  <a:lnTo>
                    <a:pt x="5664" y="263633"/>
                  </a:lnTo>
                  <a:lnTo>
                    <a:pt x="0" y="214459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936" y="2069592"/>
              <a:ext cx="207263" cy="2956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52389" y="199973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14459" y="0"/>
                  </a:moveTo>
                  <a:lnTo>
                    <a:pt x="165286" y="5663"/>
                  </a:lnTo>
                  <a:lnTo>
                    <a:pt x="120145" y="21797"/>
                  </a:lnTo>
                  <a:lnTo>
                    <a:pt x="80326" y="47113"/>
                  </a:lnTo>
                  <a:lnTo>
                    <a:pt x="47114" y="80325"/>
                  </a:lnTo>
                  <a:lnTo>
                    <a:pt x="21797" y="120144"/>
                  </a:lnTo>
                  <a:lnTo>
                    <a:pt x="5664" y="165284"/>
                  </a:lnTo>
                  <a:lnTo>
                    <a:pt x="0" y="214458"/>
                  </a:lnTo>
                  <a:lnTo>
                    <a:pt x="5664" y="263632"/>
                  </a:lnTo>
                  <a:lnTo>
                    <a:pt x="21797" y="308772"/>
                  </a:lnTo>
                  <a:lnTo>
                    <a:pt x="47114" y="348592"/>
                  </a:lnTo>
                  <a:lnTo>
                    <a:pt x="80326" y="381803"/>
                  </a:lnTo>
                  <a:lnTo>
                    <a:pt x="120145" y="407120"/>
                  </a:lnTo>
                  <a:lnTo>
                    <a:pt x="165286" y="423254"/>
                  </a:lnTo>
                  <a:lnTo>
                    <a:pt x="214459" y="428918"/>
                  </a:lnTo>
                  <a:lnTo>
                    <a:pt x="263633" y="423254"/>
                  </a:lnTo>
                  <a:lnTo>
                    <a:pt x="308773" y="407120"/>
                  </a:lnTo>
                  <a:lnTo>
                    <a:pt x="348592" y="381803"/>
                  </a:lnTo>
                  <a:lnTo>
                    <a:pt x="381804" y="348592"/>
                  </a:lnTo>
                  <a:lnTo>
                    <a:pt x="407120" y="308772"/>
                  </a:lnTo>
                  <a:lnTo>
                    <a:pt x="423254" y="263632"/>
                  </a:lnTo>
                  <a:lnTo>
                    <a:pt x="428918" y="214458"/>
                  </a:lnTo>
                  <a:lnTo>
                    <a:pt x="423254" y="165284"/>
                  </a:lnTo>
                  <a:lnTo>
                    <a:pt x="407120" y="120144"/>
                  </a:lnTo>
                  <a:lnTo>
                    <a:pt x="381804" y="80325"/>
                  </a:lnTo>
                  <a:lnTo>
                    <a:pt x="348592" y="47113"/>
                  </a:lnTo>
                  <a:lnTo>
                    <a:pt x="308773" y="21797"/>
                  </a:lnTo>
                  <a:lnTo>
                    <a:pt x="263633" y="5663"/>
                  </a:lnTo>
                  <a:lnTo>
                    <a:pt x="21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2389" y="199973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0" y="214459"/>
                  </a:moveTo>
                  <a:lnTo>
                    <a:pt x="5664" y="165285"/>
                  </a:lnTo>
                  <a:lnTo>
                    <a:pt x="21797" y="120145"/>
                  </a:lnTo>
                  <a:lnTo>
                    <a:pt x="47114" y="80326"/>
                  </a:lnTo>
                  <a:lnTo>
                    <a:pt x="80326" y="47114"/>
                  </a:lnTo>
                  <a:lnTo>
                    <a:pt x="120145" y="21797"/>
                  </a:lnTo>
                  <a:lnTo>
                    <a:pt x="165285" y="5664"/>
                  </a:lnTo>
                  <a:lnTo>
                    <a:pt x="214459" y="0"/>
                  </a:lnTo>
                  <a:lnTo>
                    <a:pt x="263633" y="5664"/>
                  </a:lnTo>
                  <a:lnTo>
                    <a:pt x="308773" y="21797"/>
                  </a:lnTo>
                  <a:lnTo>
                    <a:pt x="348592" y="47114"/>
                  </a:lnTo>
                  <a:lnTo>
                    <a:pt x="381804" y="80326"/>
                  </a:lnTo>
                  <a:lnTo>
                    <a:pt x="407121" y="120145"/>
                  </a:lnTo>
                  <a:lnTo>
                    <a:pt x="423254" y="165285"/>
                  </a:lnTo>
                  <a:lnTo>
                    <a:pt x="428919" y="214459"/>
                  </a:lnTo>
                  <a:lnTo>
                    <a:pt x="423254" y="263633"/>
                  </a:lnTo>
                  <a:lnTo>
                    <a:pt x="407121" y="308773"/>
                  </a:lnTo>
                  <a:lnTo>
                    <a:pt x="381804" y="348592"/>
                  </a:lnTo>
                  <a:lnTo>
                    <a:pt x="348592" y="381804"/>
                  </a:lnTo>
                  <a:lnTo>
                    <a:pt x="308773" y="407121"/>
                  </a:lnTo>
                  <a:lnTo>
                    <a:pt x="263633" y="423254"/>
                  </a:lnTo>
                  <a:lnTo>
                    <a:pt x="214459" y="428919"/>
                  </a:lnTo>
                  <a:lnTo>
                    <a:pt x="165285" y="423254"/>
                  </a:lnTo>
                  <a:lnTo>
                    <a:pt x="120145" y="407121"/>
                  </a:lnTo>
                  <a:lnTo>
                    <a:pt x="80326" y="381804"/>
                  </a:lnTo>
                  <a:lnTo>
                    <a:pt x="47114" y="348592"/>
                  </a:lnTo>
                  <a:lnTo>
                    <a:pt x="21797" y="308773"/>
                  </a:lnTo>
                  <a:lnTo>
                    <a:pt x="5664" y="263633"/>
                  </a:lnTo>
                  <a:lnTo>
                    <a:pt x="0" y="214459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7727" y="2069592"/>
              <a:ext cx="207264" cy="2956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2311" y="1770888"/>
              <a:ext cx="886967" cy="6827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9688" y="2407920"/>
              <a:ext cx="356616" cy="27736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364026" y="2727451"/>
            <a:ext cx="448309" cy="297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8300"/>
              </a:lnSpc>
              <a:spcBef>
                <a:spcPts val="110"/>
              </a:spcBef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Remote 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er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min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al U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ni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t  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(RTU)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681594" y="2111106"/>
            <a:ext cx="1192530" cy="1424940"/>
            <a:chOff x="7681594" y="2111106"/>
            <a:chExt cx="1192530" cy="1424940"/>
          </a:xfrm>
        </p:grpSpPr>
        <p:sp>
          <p:nvSpPr>
            <p:cNvPr id="41" name="object 41"/>
            <p:cNvSpPr/>
            <p:nvPr/>
          </p:nvSpPr>
          <p:spPr>
            <a:xfrm>
              <a:off x="8152909" y="2114281"/>
              <a:ext cx="366395" cy="184785"/>
            </a:xfrm>
            <a:custGeom>
              <a:avLst/>
              <a:gdLst/>
              <a:ahLst/>
              <a:cxnLst/>
              <a:rect l="l" t="t" r="r" b="b"/>
              <a:pathLst>
                <a:path w="366395" h="184785">
                  <a:moveTo>
                    <a:pt x="0" y="0"/>
                  </a:moveTo>
                  <a:lnTo>
                    <a:pt x="366250" y="0"/>
                  </a:lnTo>
                  <a:lnTo>
                    <a:pt x="366250" y="184666"/>
                  </a:lnTo>
                  <a:lnTo>
                    <a:pt x="0" y="18466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18644" y="2114281"/>
              <a:ext cx="0" cy="184785"/>
            </a:xfrm>
            <a:custGeom>
              <a:avLst/>
              <a:gdLst/>
              <a:ahLst/>
              <a:cxnLst/>
              <a:rect l="l" t="t" r="r" b="b"/>
              <a:pathLst>
                <a:path h="184785">
                  <a:moveTo>
                    <a:pt x="0" y="0"/>
                  </a:moveTo>
                  <a:lnTo>
                    <a:pt x="1" y="184666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49124" y="2114281"/>
              <a:ext cx="0" cy="184785"/>
            </a:xfrm>
            <a:custGeom>
              <a:avLst/>
              <a:gdLst/>
              <a:ahLst/>
              <a:cxnLst/>
              <a:rect l="l" t="t" r="r" b="b"/>
              <a:pathLst>
                <a:path h="184785">
                  <a:moveTo>
                    <a:pt x="0" y="0"/>
                  </a:moveTo>
                  <a:lnTo>
                    <a:pt x="1" y="184666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70786" y="22622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8" y="0"/>
                  </a:moveTo>
                  <a:lnTo>
                    <a:pt x="0" y="45719"/>
                  </a:lnTo>
                  <a:lnTo>
                    <a:pt x="45718" y="45719"/>
                  </a:lnTo>
                  <a:lnTo>
                    <a:pt x="22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70786" y="22622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45719"/>
                  </a:moveTo>
                  <a:lnTo>
                    <a:pt x="22859" y="0"/>
                  </a:lnTo>
                  <a:lnTo>
                    <a:pt x="45719" y="45719"/>
                  </a:lnTo>
                  <a:lnTo>
                    <a:pt x="0" y="45719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92999" y="2262239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1" y="9138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483885" y="2262239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1" y="9138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61025" y="22622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18" y="0"/>
                  </a:moveTo>
                  <a:lnTo>
                    <a:pt x="0" y="0"/>
                  </a:lnTo>
                  <a:lnTo>
                    <a:pt x="22858" y="45718"/>
                  </a:lnTo>
                  <a:lnTo>
                    <a:pt x="4571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61025" y="22622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19" y="0"/>
                  </a:moveTo>
                  <a:lnTo>
                    <a:pt x="22859" y="45719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3737" y="2495737"/>
              <a:ext cx="153666" cy="15366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753694" y="2554197"/>
              <a:ext cx="116839" cy="260985"/>
            </a:xfrm>
            <a:custGeom>
              <a:avLst/>
              <a:gdLst/>
              <a:ahLst/>
              <a:cxnLst/>
              <a:rect l="l" t="t" r="r" b="b"/>
              <a:pathLst>
                <a:path w="116840" h="260985">
                  <a:moveTo>
                    <a:pt x="0" y="58335"/>
                  </a:moveTo>
                  <a:lnTo>
                    <a:pt x="4584" y="35628"/>
                  </a:lnTo>
                  <a:lnTo>
                    <a:pt x="17086" y="17086"/>
                  </a:lnTo>
                  <a:lnTo>
                    <a:pt x="35628" y="4584"/>
                  </a:lnTo>
                  <a:lnTo>
                    <a:pt x="58336" y="0"/>
                  </a:lnTo>
                  <a:lnTo>
                    <a:pt x="81043" y="4584"/>
                  </a:lnTo>
                  <a:lnTo>
                    <a:pt x="99585" y="17086"/>
                  </a:lnTo>
                  <a:lnTo>
                    <a:pt x="112087" y="35628"/>
                  </a:lnTo>
                  <a:lnTo>
                    <a:pt x="116672" y="58335"/>
                  </a:lnTo>
                  <a:lnTo>
                    <a:pt x="116672" y="202465"/>
                  </a:lnTo>
                  <a:lnTo>
                    <a:pt x="112087" y="225172"/>
                  </a:lnTo>
                  <a:lnTo>
                    <a:pt x="99585" y="243714"/>
                  </a:lnTo>
                  <a:lnTo>
                    <a:pt x="81043" y="256216"/>
                  </a:lnTo>
                  <a:lnTo>
                    <a:pt x="58336" y="260801"/>
                  </a:lnTo>
                  <a:lnTo>
                    <a:pt x="35628" y="256216"/>
                  </a:lnTo>
                  <a:lnTo>
                    <a:pt x="17086" y="243714"/>
                  </a:lnTo>
                  <a:lnTo>
                    <a:pt x="4584" y="225172"/>
                  </a:lnTo>
                  <a:lnTo>
                    <a:pt x="0" y="202465"/>
                  </a:lnTo>
                  <a:lnTo>
                    <a:pt x="0" y="58335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25979" y="3124503"/>
              <a:ext cx="292100" cy="275590"/>
            </a:xfrm>
            <a:custGeom>
              <a:avLst/>
              <a:gdLst/>
              <a:ahLst/>
              <a:cxnLst/>
              <a:rect l="l" t="t" r="r" b="b"/>
              <a:pathLst>
                <a:path w="292100" h="275589">
                  <a:moveTo>
                    <a:pt x="0" y="0"/>
                  </a:moveTo>
                  <a:lnTo>
                    <a:pt x="291988" y="0"/>
                  </a:lnTo>
                  <a:lnTo>
                    <a:pt x="291988" y="275286"/>
                  </a:lnTo>
                  <a:lnTo>
                    <a:pt x="0" y="2752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7389" y="3148534"/>
              <a:ext cx="229171" cy="22917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356523" y="3027235"/>
              <a:ext cx="234315" cy="256540"/>
            </a:xfrm>
            <a:custGeom>
              <a:avLst/>
              <a:gdLst/>
              <a:ahLst/>
              <a:cxnLst/>
              <a:rect l="l" t="t" r="r" b="b"/>
              <a:pathLst>
                <a:path w="234315" h="256539">
                  <a:moveTo>
                    <a:pt x="87401" y="0"/>
                  </a:moveTo>
                  <a:lnTo>
                    <a:pt x="81051" y="0"/>
                  </a:lnTo>
                  <a:lnTo>
                    <a:pt x="81051" y="227965"/>
                  </a:lnTo>
                  <a:lnTo>
                    <a:pt x="50800" y="227965"/>
                  </a:lnTo>
                  <a:lnTo>
                    <a:pt x="50800" y="205740"/>
                  </a:lnTo>
                  <a:lnTo>
                    <a:pt x="0" y="231140"/>
                  </a:lnTo>
                  <a:lnTo>
                    <a:pt x="50800" y="256540"/>
                  </a:lnTo>
                  <a:lnTo>
                    <a:pt x="50800" y="234315"/>
                  </a:lnTo>
                  <a:lnTo>
                    <a:pt x="85979" y="234315"/>
                  </a:lnTo>
                  <a:lnTo>
                    <a:pt x="87401" y="232892"/>
                  </a:lnTo>
                  <a:lnTo>
                    <a:pt x="87401" y="231140"/>
                  </a:lnTo>
                  <a:lnTo>
                    <a:pt x="87401" y="227965"/>
                  </a:lnTo>
                  <a:lnTo>
                    <a:pt x="87401" y="0"/>
                  </a:lnTo>
                  <a:close/>
                </a:path>
                <a:path w="234315" h="256539">
                  <a:moveTo>
                    <a:pt x="233718" y="231140"/>
                  </a:moveTo>
                  <a:lnTo>
                    <a:pt x="227368" y="227965"/>
                  </a:lnTo>
                  <a:lnTo>
                    <a:pt x="182918" y="205740"/>
                  </a:lnTo>
                  <a:lnTo>
                    <a:pt x="182918" y="227965"/>
                  </a:lnTo>
                  <a:lnTo>
                    <a:pt x="145948" y="227965"/>
                  </a:lnTo>
                  <a:lnTo>
                    <a:pt x="145948" y="0"/>
                  </a:lnTo>
                  <a:lnTo>
                    <a:pt x="139598" y="0"/>
                  </a:lnTo>
                  <a:lnTo>
                    <a:pt x="139598" y="232892"/>
                  </a:lnTo>
                  <a:lnTo>
                    <a:pt x="141020" y="234315"/>
                  </a:lnTo>
                  <a:lnTo>
                    <a:pt x="182918" y="234315"/>
                  </a:lnTo>
                  <a:lnTo>
                    <a:pt x="182918" y="256540"/>
                  </a:lnTo>
                  <a:lnTo>
                    <a:pt x="227368" y="234315"/>
                  </a:lnTo>
                  <a:lnTo>
                    <a:pt x="233718" y="23114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4944" y="3205031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29">
                  <a:moveTo>
                    <a:pt x="0" y="0"/>
                  </a:moveTo>
                  <a:lnTo>
                    <a:pt x="74720" y="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24243" y="3380291"/>
              <a:ext cx="149860" cy="73025"/>
            </a:xfrm>
            <a:custGeom>
              <a:avLst/>
              <a:gdLst/>
              <a:ahLst/>
              <a:cxnLst/>
              <a:rect l="l" t="t" r="r" b="b"/>
              <a:pathLst>
                <a:path w="149859" h="73025">
                  <a:moveTo>
                    <a:pt x="149860" y="0"/>
                  </a:moveTo>
                  <a:lnTo>
                    <a:pt x="149860" y="72821"/>
                  </a:lnTo>
                  <a:lnTo>
                    <a:pt x="0" y="7282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34403" y="3194950"/>
              <a:ext cx="383540" cy="337820"/>
            </a:xfrm>
            <a:custGeom>
              <a:avLst/>
              <a:gdLst/>
              <a:ahLst/>
              <a:cxnLst/>
              <a:rect l="l" t="t" r="r" b="b"/>
              <a:pathLst>
                <a:path w="383540" h="337820">
                  <a:moveTo>
                    <a:pt x="233680" y="0"/>
                  </a:moveTo>
                  <a:lnTo>
                    <a:pt x="383540" y="0"/>
                  </a:lnTo>
                  <a:lnTo>
                    <a:pt x="383540" y="337740"/>
                  </a:lnTo>
                  <a:lnTo>
                    <a:pt x="0" y="337740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17179" y="2277109"/>
              <a:ext cx="895350" cy="636270"/>
            </a:xfrm>
            <a:custGeom>
              <a:avLst/>
              <a:gdLst/>
              <a:ahLst/>
              <a:cxnLst/>
              <a:rect l="l" t="t" r="r" b="b"/>
              <a:pathLst>
                <a:path w="895350" h="636269">
                  <a:moveTo>
                    <a:pt x="255670" y="0"/>
                  </a:moveTo>
                  <a:lnTo>
                    <a:pt x="0" y="0"/>
                  </a:lnTo>
                  <a:lnTo>
                    <a:pt x="0" y="636270"/>
                  </a:lnTo>
                  <a:lnTo>
                    <a:pt x="894847" y="636270"/>
                  </a:lnTo>
                  <a:lnTo>
                    <a:pt x="894847" y="537210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84769" y="2661919"/>
              <a:ext cx="640080" cy="480059"/>
            </a:xfrm>
            <a:custGeom>
              <a:avLst/>
              <a:gdLst/>
              <a:ahLst/>
              <a:cxnLst/>
              <a:rect l="l" t="t" r="r" b="b"/>
              <a:pathLst>
                <a:path w="640079" h="480060">
                  <a:moveTo>
                    <a:pt x="0" y="0"/>
                  </a:moveTo>
                  <a:lnTo>
                    <a:pt x="251460" y="0"/>
                  </a:lnTo>
                  <a:lnTo>
                    <a:pt x="251460" y="480060"/>
                  </a:lnTo>
                  <a:lnTo>
                    <a:pt x="640080" y="480060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68589" y="2459988"/>
              <a:ext cx="601980" cy="260985"/>
            </a:xfrm>
            <a:custGeom>
              <a:avLst/>
              <a:gdLst/>
              <a:ahLst/>
              <a:cxnLst/>
              <a:rect l="l" t="t" r="r" b="b"/>
              <a:pathLst>
                <a:path w="601979" h="260985">
                  <a:moveTo>
                    <a:pt x="0" y="0"/>
                  </a:moveTo>
                  <a:lnTo>
                    <a:pt x="601980" y="0"/>
                  </a:lnTo>
                  <a:lnTo>
                    <a:pt x="601980" y="260801"/>
                  </a:lnTo>
                </a:path>
              </a:pathLst>
            </a:custGeom>
            <a:ln w="6350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47710" y="2583776"/>
              <a:ext cx="231140" cy="634365"/>
            </a:xfrm>
            <a:custGeom>
              <a:avLst/>
              <a:gdLst/>
              <a:ahLst/>
              <a:cxnLst/>
              <a:rect l="l" t="t" r="r" b="b"/>
              <a:pathLst>
                <a:path w="231140" h="634364">
                  <a:moveTo>
                    <a:pt x="45720" y="22860"/>
                  </a:moveTo>
                  <a:lnTo>
                    <a:pt x="43916" y="13970"/>
                  </a:lnTo>
                  <a:lnTo>
                    <a:pt x="39014" y="6705"/>
                  </a:lnTo>
                  <a:lnTo>
                    <a:pt x="31750" y="1803"/>
                  </a:lnTo>
                  <a:lnTo>
                    <a:pt x="22860" y="0"/>
                  </a:lnTo>
                  <a:lnTo>
                    <a:pt x="13957" y="1803"/>
                  </a:lnTo>
                  <a:lnTo>
                    <a:pt x="6692" y="6705"/>
                  </a:lnTo>
                  <a:lnTo>
                    <a:pt x="1790" y="13970"/>
                  </a:lnTo>
                  <a:lnTo>
                    <a:pt x="0" y="22860"/>
                  </a:lnTo>
                  <a:lnTo>
                    <a:pt x="1790" y="31762"/>
                  </a:lnTo>
                  <a:lnTo>
                    <a:pt x="6692" y="39027"/>
                  </a:lnTo>
                  <a:lnTo>
                    <a:pt x="13957" y="43929"/>
                  </a:lnTo>
                  <a:lnTo>
                    <a:pt x="22860" y="45720"/>
                  </a:lnTo>
                  <a:lnTo>
                    <a:pt x="31750" y="43929"/>
                  </a:lnTo>
                  <a:lnTo>
                    <a:pt x="39014" y="39027"/>
                  </a:lnTo>
                  <a:lnTo>
                    <a:pt x="43916" y="31762"/>
                  </a:lnTo>
                  <a:lnTo>
                    <a:pt x="45720" y="22860"/>
                  </a:lnTo>
                  <a:close/>
                </a:path>
                <a:path w="231140" h="634364">
                  <a:moveTo>
                    <a:pt x="231076" y="611174"/>
                  </a:moveTo>
                  <a:lnTo>
                    <a:pt x="229285" y="602284"/>
                  </a:lnTo>
                  <a:lnTo>
                    <a:pt x="224383" y="595020"/>
                  </a:lnTo>
                  <a:lnTo>
                    <a:pt x="217119" y="590118"/>
                  </a:lnTo>
                  <a:lnTo>
                    <a:pt x="208216" y="588314"/>
                  </a:lnTo>
                  <a:lnTo>
                    <a:pt x="199326" y="590118"/>
                  </a:lnTo>
                  <a:lnTo>
                    <a:pt x="192062" y="595020"/>
                  </a:lnTo>
                  <a:lnTo>
                    <a:pt x="187159" y="602284"/>
                  </a:lnTo>
                  <a:lnTo>
                    <a:pt x="185356" y="611174"/>
                  </a:lnTo>
                  <a:lnTo>
                    <a:pt x="187159" y="620077"/>
                  </a:lnTo>
                  <a:lnTo>
                    <a:pt x="192062" y="627341"/>
                  </a:lnTo>
                  <a:lnTo>
                    <a:pt x="199326" y="632244"/>
                  </a:lnTo>
                  <a:lnTo>
                    <a:pt x="208216" y="634034"/>
                  </a:lnTo>
                  <a:lnTo>
                    <a:pt x="217119" y="632244"/>
                  </a:lnTo>
                  <a:lnTo>
                    <a:pt x="224383" y="627341"/>
                  </a:lnTo>
                  <a:lnTo>
                    <a:pt x="229285" y="620077"/>
                  </a:lnTo>
                  <a:lnTo>
                    <a:pt x="231076" y="611174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190461" y="1989835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ont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ol</a:t>
            </a:r>
            <a:r>
              <a:rPr sz="6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321774" y="2694412"/>
            <a:ext cx="422909" cy="93345"/>
          </a:xfrm>
          <a:custGeom>
            <a:avLst/>
            <a:gdLst/>
            <a:ahLst/>
            <a:cxnLst/>
            <a:rect l="l" t="t" r="r" b="b"/>
            <a:pathLst>
              <a:path w="422909" h="93344">
                <a:moveTo>
                  <a:pt x="422871" y="0"/>
                </a:moveTo>
                <a:lnTo>
                  <a:pt x="0" y="0"/>
                </a:lnTo>
                <a:lnTo>
                  <a:pt x="0" y="92762"/>
                </a:lnTo>
                <a:lnTo>
                  <a:pt x="422871" y="92762"/>
                </a:lnTo>
                <a:lnTo>
                  <a:pt x="422871" y="0"/>
                </a:lnTo>
                <a:close/>
              </a:path>
            </a:pathLst>
          </a:custGeom>
          <a:solidFill>
            <a:srgbClr val="FFFFFF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390335" y="2681732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Statuses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397506" y="3535171"/>
            <a:ext cx="2698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66A"/>
                </a:solidFill>
                <a:latin typeface="Calibri"/>
                <a:cs typeface="Calibri"/>
              </a:rPr>
              <a:t>Analogs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327" y="975359"/>
            <a:ext cx="4578096" cy="740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995" y="1043432"/>
            <a:ext cx="41694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Origin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5" dirty="0"/>
              <a:t>Purpose of</a:t>
            </a:r>
            <a:r>
              <a:rPr spc="-15" dirty="0"/>
              <a:t> </a:t>
            </a:r>
            <a:r>
              <a:rPr spc="-20" dirty="0"/>
              <a:t>SCADA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22776" y="1697735"/>
            <a:ext cx="1316990" cy="1313815"/>
            <a:chOff x="3922776" y="1697735"/>
            <a:chExt cx="1316990" cy="131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776" y="1697735"/>
              <a:ext cx="1316736" cy="13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2" y="1700783"/>
              <a:ext cx="1286255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039" y="231139"/>
            <a:ext cx="3916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r>
              <a:rPr sz="2400" b="1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63666A"/>
                </a:solidFill>
                <a:latin typeface="Calibri"/>
                <a:cs typeface="Calibri"/>
              </a:rPr>
              <a:t>Hardware</a:t>
            </a:r>
            <a:r>
              <a:rPr sz="2400" b="1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3666A"/>
                </a:solidFill>
                <a:latin typeface="Calibri"/>
                <a:cs typeface="Calibri"/>
              </a:rPr>
              <a:t>Association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036" y="683260"/>
            <a:ext cx="3775075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Message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segments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match hardware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I/O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cards </a:t>
            </a:r>
            <a:r>
              <a:rPr sz="1600" spc="-35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e.g.,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Leeds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&amp;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Northrup Conitel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747" y="1541028"/>
            <a:ext cx="5013422" cy="66957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63693" y="2397347"/>
            <a:ext cx="4399280" cy="2459990"/>
            <a:chOff x="1363693" y="2397347"/>
            <a:chExt cx="4399280" cy="24599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042" y="2403697"/>
              <a:ext cx="4386239" cy="24467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6868" y="2400522"/>
              <a:ext cx="4392930" cy="2453640"/>
            </a:xfrm>
            <a:custGeom>
              <a:avLst/>
              <a:gdLst/>
              <a:ahLst/>
              <a:cxnLst/>
              <a:rect l="l" t="t" r="r" b="b"/>
              <a:pathLst>
                <a:path w="4392930" h="2453640">
                  <a:moveTo>
                    <a:pt x="0" y="0"/>
                  </a:moveTo>
                  <a:lnTo>
                    <a:pt x="4392590" y="0"/>
                  </a:lnTo>
                  <a:lnTo>
                    <a:pt x="4392590" y="2453150"/>
                  </a:lnTo>
                  <a:lnTo>
                    <a:pt x="0" y="24531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417685" y="2390288"/>
            <a:ext cx="1818639" cy="2466975"/>
            <a:chOff x="6417685" y="2390288"/>
            <a:chExt cx="1818639" cy="2466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4035" y="2396638"/>
              <a:ext cx="1805562" cy="24538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20860" y="2393463"/>
              <a:ext cx="1812289" cy="2460625"/>
            </a:xfrm>
            <a:custGeom>
              <a:avLst/>
              <a:gdLst/>
              <a:ahLst/>
              <a:cxnLst/>
              <a:rect l="l" t="t" r="r" b="b"/>
              <a:pathLst>
                <a:path w="1812290" h="2460625">
                  <a:moveTo>
                    <a:pt x="0" y="0"/>
                  </a:moveTo>
                  <a:lnTo>
                    <a:pt x="1811913" y="0"/>
                  </a:lnTo>
                  <a:lnTo>
                    <a:pt x="1811913" y="2460210"/>
                  </a:lnTo>
                  <a:lnTo>
                    <a:pt x="0" y="246021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401567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028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Communications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Media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3094355" cy="13055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4-wire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leased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party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phone lines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Microwave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Radios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Typically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FSK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via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1200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baud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modem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7324" y="1022860"/>
            <a:ext cx="3930015" cy="1811655"/>
            <a:chOff x="4957324" y="1022860"/>
            <a:chExt cx="3930015" cy="18116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6849" y="1084524"/>
              <a:ext cx="3871346" cy="17205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62087" y="1027623"/>
              <a:ext cx="3920490" cy="1802130"/>
            </a:xfrm>
            <a:custGeom>
              <a:avLst/>
              <a:gdLst/>
              <a:ahLst/>
              <a:cxnLst/>
              <a:rect l="l" t="t" r="r" b="b"/>
              <a:pathLst>
                <a:path w="3920490" h="1802130">
                  <a:moveTo>
                    <a:pt x="0" y="0"/>
                  </a:moveTo>
                  <a:lnTo>
                    <a:pt x="3919976" y="0"/>
                  </a:lnTo>
                  <a:lnTo>
                    <a:pt x="3919976" y="1801815"/>
                  </a:lnTo>
                  <a:lnTo>
                    <a:pt x="0" y="18018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816" y="975359"/>
            <a:ext cx="6766559" cy="7406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0431" y="1043432"/>
            <a:ext cx="63563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Microprocessor-Based</a:t>
            </a:r>
            <a:r>
              <a:rPr spc="-20" dirty="0"/>
              <a:t> Systems:</a:t>
            </a:r>
            <a:r>
              <a:rPr spc="-15" dirty="0"/>
              <a:t> </a:t>
            </a:r>
            <a:r>
              <a:rPr spc="-10" dirty="0"/>
              <a:t>1980s-1990s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22776" y="1697735"/>
            <a:ext cx="1316990" cy="1313815"/>
            <a:chOff x="3922776" y="1697735"/>
            <a:chExt cx="1316990" cy="131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776" y="1697735"/>
              <a:ext cx="1316736" cy="13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2" y="1700783"/>
              <a:ext cx="1286255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941064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568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Remote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30" dirty="0">
                <a:solidFill>
                  <a:srgbClr val="63666A"/>
                </a:solidFill>
              </a:rPr>
              <a:t>Terminal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Unit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(RTU)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3296285" cy="33337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Microprocessor-based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Firmware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based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logic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processing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Implemented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advanced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functionality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8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PLC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Multiple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master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support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30"/>
              </a:spcBef>
              <a:buChar char="–"/>
              <a:tabLst>
                <a:tab pos="358775" algn="l"/>
              </a:tabLst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Calculator,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Communications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master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85"/>
              </a:spcBef>
              <a:buChar char="–"/>
              <a:tabLst>
                <a:tab pos="358775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Leased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phone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lines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00"/>
              </a:spcBef>
              <a:buChar char="–"/>
              <a:tabLst>
                <a:tab pos="358775" algn="l"/>
              </a:tabLst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Microwave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Radio,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licensed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spread spectrum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Fiber,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mostly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multiplexed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serial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68764" y="926312"/>
            <a:ext cx="1318260" cy="3712845"/>
            <a:chOff x="7568764" y="926312"/>
            <a:chExt cx="1318260" cy="3712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8289" y="935837"/>
              <a:ext cx="1299010" cy="36933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73526" y="931075"/>
              <a:ext cx="1308735" cy="3703320"/>
            </a:xfrm>
            <a:custGeom>
              <a:avLst/>
              <a:gdLst/>
              <a:ahLst/>
              <a:cxnLst/>
              <a:rect l="l" t="t" r="r" b="b"/>
              <a:pathLst>
                <a:path w="1308734" h="3703320">
                  <a:moveTo>
                    <a:pt x="0" y="0"/>
                  </a:moveTo>
                  <a:lnTo>
                    <a:pt x="1308536" y="0"/>
                  </a:lnTo>
                  <a:lnTo>
                    <a:pt x="1308536" y="3702837"/>
                  </a:lnTo>
                  <a:lnTo>
                    <a:pt x="0" y="37028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4355" y="951813"/>
            <a:ext cx="1272943" cy="36634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01180" y="948638"/>
            <a:ext cx="1279525" cy="3670300"/>
          </a:xfrm>
          <a:custGeom>
            <a:avLst/>
            <a:gdLst/>
            <a:ahLst/>
            <a:cxnLst/>
            <a:rect l="l" t="t" r="r" b="b"/>
            <a:pathLst>
              <a:path w="1279525" h="3670300">
                <a:moveTo>
                  <a:pt x="0" y="0"/>
                </a:moveTo>
                <a:lnTo>
                  <a:pt x="1279294" y="0"/>
                </a:lnTo>
                <a:lnTo>
                  <a:pt x="1279294" y="3669791"/>
                </a:lnTo>
                <a:lnTo>
                  <a:pt x="0" y="36697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636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4145279" cy="6614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773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3666A"/>
                </a:solidFill>
              </a:rPr>
              <a:t>I/O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and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Local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Communication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300036" y="683260"/>
            <a:ext cx="2796540" cy="36506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Predominantly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local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hard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Distributed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large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stations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Utilize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data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IEDs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80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Meters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Relays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Controls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LTC,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regulator,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Communications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media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IEDs: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80"/>
              </a:spcBef>
              <a:buChar char="–"/>
              <a:tabLst>
                <a:tab pos="358775" algn="l"/>
              </a:tabLst>
            </a:pP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232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se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ial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30"/>
              </a:spcBef>
              <a:buChar char="–"/>
              <a:tabLst>
                <a:tab pos="358775" algn="l"/>
              </a:tabLst>
            </a:pP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485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se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ial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00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Some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fiber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serial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0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Some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Ethernet,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copper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fiber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651504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27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Communication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Protocols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71648"/>
            <a:ext cx="4528820" cy="26993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Vendors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started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emulate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other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vendors’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8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Meters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00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Relays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Controls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LTC,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regulator,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Westronic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created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DNP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</a:t>
            </a:r>
            <a:endParaRPr sz="16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85"/>
              </a:spcBef>
              <a:buChar char="–"/>
              <a:tabLst>
                <a:tab pos="35877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Interoperable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5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Critical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need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RTU-to-IED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comms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62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Publicly released to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DNP Users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Group</a:t>
            </a:r>
            <a:endParaRPr sz="1400">
              <a:latin typeface="Calibri"/>
              <a:cs typeface="Calibri"/>
            </a:endParaRPr>
          </a:p>
          <a:p>
            <a:pPr marL="358775" lvl="1" indent="-173355">
              <a:lnSpc>
                <a:spcPct val="100000"/>
              </a:lnSpc>
              <a:spcBef>
                <a:spcPts val="530"/>
              </a:spcBef>
              <a:buChar char="–"/>
              <a:tabLst>
                <a:tab pos="35877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Industry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game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changer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6141" y="909336"/>
            <a:ext cx="2186940" cy="1520825"/>
            <a:chOff x="6706141" y="909336"/>
            <a:chExt cx="2186940" cy="1520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5665" y="918861"/>
              <a:ext cx="2149218" cy="14652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0903" y="914099"/>
              <a:ext cx="2177415" cy="1511300"/>
            </a:xfrm>
            <a:custGeom>
              <a:avLst/>
              <a:gdLst/>
              <a:ahLst/>
              <a:cxnLst/>
              <a:rect l="l" t="t" r="r" b="b"/>
              <a:pathLst>
                <a:path w="2177415" h="1511300">
                  <a:moveTo>
                    <a:pt x="0" y="0"/>
                  </a:moveTo>
                  <a:lnTo>
                    <a:pt x="2177009" y="0"/>
                  </a:lnTo>
                  <a:lnTo>
                    <a:pt x="2177009" y="1511282"/>
                  </a:lnTo>
                  <a:lnTo>
                    <a:pt x="0" y="15112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59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Energy</a:t>
            </a:r>
            <a:r>
              <a:rPr sz="2400" spc="-20" dirty="0"/>
              <a:t> </a:t>
            </a:r>
            <a:r>
              <a:rPr sz="2400" spc="-10" dirty="0"/>
              <a:t>Management</a:t>
            </a:r>
            <a:r>
              <a:rPr sz="2400" spc="-5" dirty="0"/>
              <a:t> </a:t>
            </a:r>
            <a:r>
              <a:rPr sz="2400" spc="-20" dirty="0"/>
              <a:t>System</a:t>
            </a:r>
            <a:r>
              <a:rPr sz="2400" spc="-15" dirty="0"/>
              <a:t> </a:t>
            </a:r>
            <a:r>
              <a:rPr sz="2400" spc="-10" dirty="0"/>
              <a:t>Master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610100" cy="15690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processor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More remote stations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monitored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Advanced graphical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(GUI)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board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CRT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Projection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767" y="749807"/>
            <a:ext cx="6757416" cy="1106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5300" marR="5080" indent="-483234">
              <a:lnSpc>
                <a:spcPts val="2900"/>
              </a:lnSpc>
              <a:spcBef>
                <a:spcPts val="480"/>
              </a:spcBef>
            </a:pPr>
            <a:r>
              <a:rPr spc="-10" dirty="0"/>
              <a:t>Current </a:t>
            </a:r>
            <a:r>
              <a:rPr spc="-20" dirty="0"/>
              <a:t>Systems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10" dirty="0"/>
              <a:t>2000s-2010s </a:t>
            </a:r>
            <a:r>
              <a:rPr dirty="0"/>
              <a:t>and the </a:t>
            </a:r>
            <a:r>
              <a:rPr spc="-600" dirty="0"/>
              <a:t> </a:t>
            </a:r>
            <a:r>
              <a:rPr spc="-15" dirty="0"/>
              <a:t>Migration</a:t>
            </a:r>
            <a:r>
              <a:rPr spc="-5" dirty="0"/>
              <a:t> </a:t>
            </a:r>
            <a:r>
              <a:rPr spc="-15" dirty="0"/>
              <a:t>to</a:t>
            </a:r>
            <a:r>
              <a:rPr dirty="0"/>
              <a:t> </a:t>
            </a:r>
            <a:r>
              <a:rPr spc="-5" dirty="0"/>
              <a:t>Multifunction</a:t>
            </a:r>
            <a:r>
              <a:rPr dirty="0"/>
              <a:t> </a:t>
            </a:r>
            <a:r>
              <a:rPr spc="-25" dirty="0"/>
              <a:t>Gateways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22776" y="1697735"/>
            <a:ext cx="1316990" cy="1313815"/>
            <a:chOff x="3922776" y="1697735"/>
            <a:chExt cx="1316990" cy="131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776" y="1697735"/>
              <a:ext cx="1316736" cy="131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2" y="1700783"/>
              <a:ext cx="1286255" cy="1289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388" y="2665708"/>
            <a:ext cx="2150301" cy="1930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4965192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59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Energy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Management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System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Master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00036" y="683260"/>
            <a:ext cx="4417060" cy="125354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Many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continued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utilize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vendor-specific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 dirty="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Implemented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advanced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functionality</a:t>
            </a:r>
            <a:endParaRPr sz="1600" dirty="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Load</a:t>
            </a:r>
            <a:r>
              <a:rPr sz="1400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control</a:t>
            </a:r>
            <a:endParaRPr sz="1400" dirty="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State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estimators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0407" y="1397907"/>
            <a:ext cx="5299059" cy="36390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965192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59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Energy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Management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System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Master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756411"/>
            <a:ext cx="352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Advanced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Graphical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User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Interface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(GUI)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67682"/>
            <a:ext cx="9144000" cy="3051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137160"/>
              <a:ext cx="615696" cy="579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23" y="170687"/>
            <a:ext cx="6909816" cy="6614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2100" y="231139"/>
            <a:ext cx="7251699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spc="-5" dirty="0">
                <a:solidFill>
                  <a:srgbClr val="FFFFFF"/>
                </a:solidFill>
                <a:latin typeface="Calibri"/>
                <a:cs typeface="Calibri"/>
              </a:rPr>
              <a:t>One of the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Biggest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Earth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America’s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100" y="1738884"/>
            <a:ext cx="1162050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5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10,000</a:t>
            </a:r>
            <a:endParaRPr sz="3200">
              <a:latin typeface="Calibri"/>
              <a:cs typeface="Calibri"/>
            </a:endParaRPr>
          </a:p>
          <a:p>
            <a:pPr marL="61594">
              <a:lnSpc>
                <a:spcPts val="183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Plants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5411" y="1739391"/>
            <a:ext cx="163004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95"/>
              </a:lnSpc>
              <a:spcBef>
                <a:spcPts val="100"/>
              </a:spcBef>
            </a:pPr>
            <a:r>
              <a:rPr sz="3100" b="1" dirty="0">
                <a:solidFill>
                  <a:srgbClr val="FFFFFF"/>
                </a:solidFill>
                <a:latin typeface="Calibri"/>
                <a:cs typeface="Calibri"/>
              </a:rPr>
              <a:t>½</a:t>
            </a:r>
            <a:r>
              <a:rPr sz="3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endParaRPr sz="3100">
              <a:latin typeface="Calibri"/>
              <a:cs typeface="Calibri"/>
            </a:endParaRPr>
          </a:p>
          <a:p>
            <a:pPr marL="12700">
              <a:lnSpc>
                <a:spcPts val="1655"/>
              </a:lnSpc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Miles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50898" y="1681988"/>
            <a:ext cx="1688464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20"/>
              </a:lnSpc>
              <a:spcBef>
                <a:spcPts val="100"/>
              </a:spcBef>
            </a:pPr>
            <a:r>
              <a:rPr sz="3600" dirty="0"/>
              <a:t>Millions</a:t>
            </a:r>
            <a:endParaRPr sz="3600"/>
          </a:p>
          <a:p>
            <a:pPr marL="12700">
              <a:lnSpc>
                <a:spcPts val="1580"/>
              </a:lnSpc>
            </a:pPr>
            <a:r>
              <a:rPr sz="1400" b="0" spc="-5" dirty="0">
                <a:latin typeface="Calibri"/>
                <a:cs typeface="Calibri"/>
              </a:rPr>
              <a:t>Of</a:t>
            </a:r>
            <a:r>
              <a:rPr sz="1400" b="0" spc="-20" dirty="0">
                <a:latin typeface="Calibri"/>
                <a:cs typeface="Calibri"/>
              </a:rPr>
              <a:t> </a:t>
            </a:r>
            <a:r>
              <a:rPr sz="1400" b="0" spc="-5" dirty="0">
                <a:latin typeface="Calibri"/>
                <a:cs typeface="Calibri"/>
              </a:rPr>
              <a:t>miles</a:t>
            </a:r>
            <a:r>
              <a:rPr sz="1400" b="0" spc="-10" dirty="0">
                <a:latin typeface="Calibri"/>
                <a:cs typeface="Calibri"/>
              </a:rPr>
              <a:t> </a:t>
            </a:r>
            <a:r>
              <a:rPr sz="1400" b="0" spc="-5" dirty="0">
                <a:latin typeface="Calibri"/>
                <a:cs typeface="Calibri"/>
              </a:rPr>
              <a:t>of</a:t>
            </a:r>
            <a:r>
              <a:rPr sz="1400" b="0" spc="-20" dirty="0">
                <a:latin typeface="Calibri"/>
                <a:cs typeface="Calibri"/>
              </a:rPr>
              <a:t> </a:t>
            </a:r>
            <a:r>
              <a:rPr sz="1400" b="0" spc="-5" dirty="0"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8587" y="1671828"/>
            <a:ext cx="121856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45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55,000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2305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Substations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1592" y="914400"/>
            <a:ext cx="777240" cy="7772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4167" y="923544"/>
            <a:ext cx="762000" cy="7589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917447"/>
            <a:ext cx="783336" cy="7833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06640" y="923544"/>
            <a:ext cx="804672" cy="8046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318760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947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Remote </a:t>
            </a:r>
            <a:r>
              <a:rPr sz="2400" spc="-30" dirty="0">
                <a:solidFill>
                  <a:srgbClr val="63666A"/>
                </a:solidFill>
              </a:rPr>
              <a:t>Terminal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Unit</a:t>
            </a:r>
            <a:r>
              <a:rPr sz="2400" spc="-10" dirty="0">
                <a:solidFill>
                  <a:srgbClr val="63666A"/>
                </a:solidFill>
              </a:rPr>
              <a:t> (RTU) </a:t>
            </a:r>
            <a:r>
              <a:rPr sz="2400" dirty="0">
                <a:solidFill>
                  <a:srgbClr val="63666A"/>
                </a:solidFill>
              </a:rPr>
              <a:t>/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Gateway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775200" cy="24314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Moved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63666A"/>
                </a:solidFill>
                <a:latin typeface="Calibri"/>
                <a:cs typeface="Calibri"/>
              </a:rPr>
              <a:t>toward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substation</a:t>
            </a:r>
            <a:r>
              <a:rPr sz="1600" b="1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63666A"/>
                </a:solidFill>
                <a:latin typeface="Calibri"/>
                <a:cs typeface="Calibri"/>
              </a:rPr>
              <a:t>Gateway</a:t>
            </a:r>
            <a:r>
              <a:rPr sz="1600" b="1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design/concept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Hard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IO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agnostic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-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Use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IED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3rd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party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IO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modules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primarily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sourced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from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IEDs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Operational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real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time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Classic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status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analog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values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3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Non-operational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579755" lvl="2" indent="-219075">
              <a:lnSpc>
                <a:spcPct val="100000"/>
              </a:lnSpc>
              <a:spcBef>
                <a:spcPts val="600"/>
              </a:spcBef>
              <a:buSzPct val="92857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Events</a:t>
            </a:r>
            <a:endParaRPr sz="1400">
              <a:latin typeface="Calibri"/>
              <a:cs typeface="Calibri"/>
            </a:endParaRPr>
          </a:p>
          <a:p>
            <a:pPr marL="579755" lvl="2" indent="-219075">
              <a:lnSpc>
                <a:spcPct val="100000"/>
              </a:lnSpc>
              <a:spcBef>
                <a:spcPts val="620"/>
              </a:spcBef>
              <a:buSzPct val="92857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Logs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8968" y="1981253"/>
            <a:ext cx="3628331" cy="16806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767328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393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63666A"/>
                </a:solidFill>
              </a:rPr>
              <a:t>Gateway</a:t>
            </a:r>
            <a:r>
              <a:rPr sz="2400" spc="-5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Multifunctionally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441053" y="2267711"/>
            <a:ext cx="1812289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715">
              <a:lnSpc>
                <a:spcPct val="94500"/>
              </a:lnSpc>
              <a:spcBef>
                <a:spcPts val="170"/>
              </a:spcBef>
            </a:pP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Ad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v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b="1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Au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spc="-10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on 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ub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ti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du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re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 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g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6113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1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li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an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oo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4451" y="3569208"/>
            <a:ext cx="1998980" cy="6750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40"/>
              </a:spcBef>
            </a:pP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F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b="1" spc="-10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 R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b="1" spc="-10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g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&amp;</a:t>
            </a:r>
            <a:r>
              <a:rPr sz="1100" b="1" spc="-5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Da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gg</a:t>
            </a:r>
            <a:r>
              <a:rPr sz="1100" b="1" spc="-10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g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 a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d  </a:t>
            </a:r>
            <a:r>
              <a:rPr sz="1100" b="1" spc="-10" dirty="0">
                <a:solidFill>
                  <a:srgbClr val="63666A"/>
                </a:solidFill>
                <a:latin typeface="Calibri"/>
                <a:cs typeface="Calibri"/>
              </a:rPr>
              <a:t>File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Retrieval</a:t>
            </a:r>
            <a:endParaRPr sz="1100">
              <a:latin typeface="Calibri"/>
              <a:cs typeface="Calibri"/>
            </a:endParaRPr>
          </a:p>
          <a:p>
            <a:pPr marL="12700" marR="55244">
              <a:lnSpc>
                <a:spcPts val="1300"/>
              </a:lnSpc>
              <a:spcBef>
                <a:spcPts val="15"/>
              </a:spcBef>
            </a:pP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x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v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uab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h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d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g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l 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f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re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an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eve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fi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6157" y="2267711"/>
            <a:ext cx="184531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50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cc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15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300"/>
              </a:lnSpc>
            </a:pP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re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y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cc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ub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ev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ic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 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locally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remotely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739" y="2374008"/>
            <a:ext cx="786650" cy="6091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892" y="3504609"/>
            <a:ext cx="773213" cy="8284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7683" y="2183135"/>
            <a:ext cx="744501" cy="7681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69671" y="3504609"/>
            <a:ext cx="763244" cy="6349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91405" y="3572255"/>
            <a:ext cx="19342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Redundancy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0"/>
              </a:lnSpc>
            </a:pP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H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&amp;</a:t>
            </a:r>
            <a:r>
              <a:rPr sz="1100" spc="-5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W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-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andb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y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,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an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H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810" y="1129547"/>
            <a:ext cx="721202" cy="5991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24451" y="1100327"/>
            <a:ext cx="198818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Ad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v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b="1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G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b="1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wa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300"/>
              </a:lnSpc>
            </a:pP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ll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ct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f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5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ub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n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Ds 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control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&amp;</a:t>
            </a:r>
            <a:r>
              <a:rPr sz="1100" spc="-5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secure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monitoring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8719" y="1109471"/>
            <a:ext cx="187325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b="1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b="1" spc="-30" dirty="0">
                <a:solidFill>
                  <a:srgbClr val="63666A"/>
                </a:solidFill>
                <a:latin typeface="Calibri"/>
                <a:cs typeface="Calibri"/>
              </a:rPr>
              <a:t>bedde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d</a:t>
            </a:r>
            <a:r>
              <a:rPr sz="1100" b="1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b="1" spc="-35" dirty="0">
                <a:solidFill>
                  <a:srgbClr val="63666A"/>
                </a:solidFill>
                <a:latin typeface="Calibri"/>
                <a:cs typeface="Calibri"/>
              </a:rPr>
              <a:t>H</a:t>
            </a:r>
            <a:r>
              <a:rPr sz="1100" b="1" spc="-50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b="1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300"/>
              </a:lnSpc>
            </a:pP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st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z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ab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c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r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63666A"/>
                </a:solidFill>
                <a:latin typeface="Calibri"/>
                <a:cs typeface="Calibri"/>
              </a:rPr>
              <a:t>re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H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I  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w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t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h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45" dirty="0">
                <a:solidFill>
                  <a:srgbClr val="63666A"/>
                </a:solidFill>
                <a:latin typeface="Calibri"/>
                <a:cs typeface="Calibri"/>
              </a:rPr>
              <a:t>m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u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lti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p</a:t>
            </a:r>
            <a:r>
              <a:rPr sz="1100" spc="-20" dirty="0">
                <a:solidFill>
                  <a:srgbClr val="63666A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63666A"/>
                </a:solidFill>
                <a:latin typeface="Calibri"/>
                <a:cs typeface="Calibri"/>
              </a:rPr>
              <a:t>e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w</a:t>
            </a:r>
            <a:r>
              <a:rPr sz="1100" spc="-15" dirty="0">
                <a:solidFill>
                  <a:srgbClr val="63666A"/>
                </a:solidFill>
                <a:latin typeface="Calibri"/>
                <a:cs typeface="Calibri"/>
              </a:rPr>
              <a:t>i</a:t>
            </a:r>
            <a:r>
              <a:rPr sz="1100" spc="-30" dirty="0">
                <a:solidFill>
                  <a:srgbClr val="63666A"/>
                </a:solidFill>
                <a:latin typeface="Calibri"/>
                <a:cs typeface="Calibri"/>
              </a:rPr>
              <a:t>nd</a:t>
            </a:r>
            <a:r>
              <a:rPr sz="1100" spc="-35" dirty="0">
                <a:solidFill>
                  <a:srgbClr val="63666A"/>
                </a:solidFill>
                <a:latin typeface="Calibri"/>
                <a:cs typeface="Calibri"/>
              </a:rPr>
              <a:t>o</a:t>
            </a:r>
            <a:r>
              <a:rPr sz="1100" spc="-40" dirty="0">
                <a:solidFill>
                  <a:srgbClr val="63666A"/>
                </a:solidFill>
                <a:latin typeface="Calibri"/>
                <a:cs typeface="Calibri"/>
              </a:rPr>
              <a:t>ws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51243" y="1079699"/>
            <a:ext cx="944990" cy="4814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835" y="137160"/>
            <a:ext cx="7877175" cy="4686300"/>
            <a:chOff x="1004835" y="137160"/>
            <a:chExt cx="7877175" cy="468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137160"/>
              <a:ext cx="615696" cy="579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835" y="707236"/>
              <a:ext cx="7335296" cy="411597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232135" y="3369814"/>
            <a:ext cx="445770" cy="156845"/>
            <a:chOff x="4232135" y="3369814"/>
            <a:chExt cx="445770" cy="156845"/>
          </a:xfrm>
        </p:grpSpPr>
        <p:sp>
          <p:nvSpPr>
            <p:cNvPr id="6" name="object 6"/>
            <p:cNvSpPr/>
            <p:nvPr/>
          </p:nvSpPr>
          <p:spPr>
            <a:xfrm>
              <a:off x="4237532" y="3375211"/>
              <a:ext cx="434975" cy="146050"/>
            </a:xfrm>
            <a:custGeom>
              <a:avLst/>
              <a:gdLst/>
              <a:ahLst/>
              <a:cxnLst/>
              <a:rect l="l" t="t" r="r" b="b"/>
              <a:pathLst>
                <a:path w="434975" h="146050">
                  <a:moveTo>
                    <a:pt x="434949" y="0"/>
                  </a:moveTo>
                  <a:lnTo>
                    <a:pt x="0" y="0"/>
                  </a:lnTo>
                  <a:lnTo>
                    <a:pt x="0" y="145933"/>
                  </a:lnTo>
                  <a:lnTo>
                    <a:pt x="434949" y="145933"/>
                  </a:lnTo>
                  <a:lnTo>
                    <a:pt x="434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7532" y="3375211"/>
              <a:ext cx="434975" cy="146050"/>
            </a:xfrm>
            <a:custGeom>
              <a:avLst/>
              <a:gdLst/>
              <a:ahLst/>
              <a:cxnLst/>
              <a:rect l="l" t="t" r="r" b="b"/>
              <a:pathLst>
                <a:path w="434975" h="146050">
                  <a:moveTo>
                    <a:pt x="0" y="0"/>
                  </a:moveTo>
                  <a:lnTo>
                    <a:pt x="434949" y="0"/>
                  </a:lnTo>
                  <a:lnTo>
                    <a:pt x="434949" y="145933"/>
                  </a:lnTo>
                  <a:lnTo>
                    <a:pt x="0" y="145933"/>
                  </a:lnTo>
                  <a:lnTo>
                    <a:pt x="0" y="0"/>
                  </a:lnTo>
                  <a:close/>
                </a:path>
              </a:pathLst>
            </a:custGeom>
            <a:ln w="107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" y="170687"/>
            <a:ext cx="3767328" cy="6614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393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63666A"/>
                </a:solidFill>
              </a:rPr>
              <a:t>Gateway</a:t>
            </a:r>
            <a:r>
              <a:rPr sz="2400" spc="-5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Multifunctionally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401567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028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Communications</a:t>
            </a:r>
            <a:r>
              <a:rPr sz="2400" spc="-2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Media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71648"/>
            <a:ext cx="3693795" cy="24187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Drastic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reduction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bandwidth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constraints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8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Serial: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1200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baud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56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kbaud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channels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LAN: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1MB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1GB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Frame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relay,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SONET,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MPLS,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Drastic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reduction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communication costs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8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Standards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such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Ethernet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TCP/IP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Explosion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communications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market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Advances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hardware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capabilities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7015" y="3362621"/>
            <a:ext cx="4101421" cy="13284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2428" y="1601805"/>
            <a:ext cx="3663610" cy="11571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773424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340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Communications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Protocols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224655" cy="24314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Evolution </a:t>
            </a:r>
            <a:r>
              <a:rPr sz="1600" b="1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interoperable</a:t>
            </a:r>
            <a:r>
              <a:rPr sz="1600" b="1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DNP</a:t>
            </a:r>
            <a:r>
              <a:rPr sz="1600" spc="-4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additions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UCA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evolution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to,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development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IEC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61850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Specifies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how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shall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moved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Manufacturing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Message Specification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(MMS)</a:t>
            </a:r>
            <a:endParaRPr sz="1400">
              <a:latin typeface="Calibri"/>
              <a:cs typeface="Calibri"/>
            </a:endParaRPr>
          </a:p>
          <a:p>
            <a:pPr marL="579755" lvl="2" indent="-219075">
              <a:lnSpc>
                <a:spcPct val="100000"/>
              </a:lnSpc>
              <a:spcBef>
                <a:spcPts val="530"/>
              </a:spcBef>
              <a:buSzPct val="92857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Client/server</a:t>
            </a:r>
            <a:r>
              <a:rPr sz="1400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scheme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Generic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Object-Oriented</a:t>
            </a:r>
            <a:r>
              <a:rPr sz="14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Substation</a:t>
            </a:r>
            <a:r>
              <a:rPr sz="14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Event</a:t>
            </a:r>
            <a:r>
              <a:rPr sz="14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(GOOSE)</a:t>
            </a:r>
            <a:endParaRPr sz="1400">
              <a:latin typeface="Calibri"/>
              <a:cs typeface="Calibri"/>
            </a:endParaRPr>
          </a:p>
          <a:p>
            <a:pPr marL="579755" lvl="2" indent="-219075">
              <a:lnSpc>
                <a:spcPct val="100000"/>
              </a:lnSpc>
              <a:spcBef>
                <a:spcPts val="620"/>
              </a:spcBef>
              <a:buSzPct val="92857"/>
              <a:buFont typeface="Wingdings"/>
              <a:buChar char=""/>
              <a:tabLst>
                <a:tab pos="579120" algn="l"/>
                <a:tab pos="57975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Publisher/subscriber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scheme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776" y="1697736"/>
              <a:ext cx="1316736" cy="1313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871" y="1700783"/>
              <a:ext cx="1286255" cy="1289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127" y="749807"/>
              <a:ext cx="6333744" cy="1106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50490" marR="5080" indent="-2426970">
              <a:lnSpc>
                <a:spcPts val="2900"/>
              </a:lnSpc>
              <a:spcBef>
                <a:spcPts val="480"/>
              </a:spcBef>
            </a:pPr>
            <a:r>
              <a:rPr spc="-10" dirty="0"/>
              <a:t>Future</a:t>
            </a:r>
            <a:r>
              <a:rPr spc="10" dirty="0"/>
              <a:t> </a:t>
            </a:r>
            <a:r>
              <a:rPr spc="-10" dirty="0"/>
              <a:t>Implementations</a:t>
            </a:r>
            <a:r>
              <a:rPr spc="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10" dirty="0"/>
              <a:t>Direction</a:t>
            </a:r>
            <a:r>
              <a:rPr spc="5" dirty="0"/>
              <a:t> </a:t>
            </a:r>
            <a:r>
              <a:rPr spc="-5" dirty="0"/>
              <a:t>of </a:t>
            </a:r>
            <a:r>
              <a:rPr spc="-595" dirty="0"/>
              <a:t> </a:t>
            </a:r>
            <a:r>
              <a:rPr spc="-20" dirty="0"/>
              <a:t>SCADA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4715510"/>
            <a:chOff x="0" y="0"/>
            <a:chExt cx="9144000" cy="4715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4715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176784"/>
              <a:ext cx="3291840" cy="7345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844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Impacts</a:t>
            </a:r>
            <a:r>
              <a:rPr sz="2400" spc="-35" dirty="0"/>
              <a:t> </a:t>
            </a:r>
            <a:r>
              <a:rPr sz="2400" spc="-5" dirty="0"/>
              <a:t>of</a:t>
            </a:r>
            <a:r>
              <a:rPr sz="2400" spc="-40" dirty="0"/>
              <a:t> </a:t>
            </a:r>
            <a:r>
              <a:rPr sz="2400" spc="-25" dirty="0"/>
              <a:t>Technology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00036" y="683260"/>
            <a:ext cx="7090409" cy="21386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costs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situational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awareness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requires: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monitored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reported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obtained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processed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3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complexity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shifting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acquisition to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management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8" cy="51434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335" y="0"/>
            <a:ext cx="9123045" cy="4630420"/>
            <a:chOff x="21335" y="0"/>
            <a:chExt cx="9123045" cy="46304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5" y="0"/>
              <a:ext cx="9122664" cy="4629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" y="134112"/>
              <a:ext cx="1837944" cy="737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Focus</a:t>
            </a:r>
            <a:r>
              <a:rPr sz="2400" spc="-65" dirty="0"/>
              <a:t> </a:t>
            </a:r>
            <a:r>
              <a:rPr sz="2400" spc="-5" dirty="0"/>
              <a:t>Shift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300036" y="683260"/>
            <a:ext cx="3811904" cy="2259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acquisition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huge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amounts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datasets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Configuration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devices 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applications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Securing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devices 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configurations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These will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cost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215640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844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3666A"/>
                </a:solidFill>
              </a:rPr>
              <a:t>Impacts</a:t>
            </a:r>
            <a:r>
              <a:rPr sz="2400" spc="-3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of</a:t>
            </a:r>
            <a:r>
              <a:rPr sz="2400" spc="-40" dirty="0">
                <a:solidFill>
                  <a:srgbClr val="63666A"/>
                </a:solidFill>
              </a:rPr>
              <a:t> </a:t>
            </a:r>
            <a:r>
              <a:rPr sz="2400" spc="-25" dirty="0">
                <a:solidFill>
                  <a:srgbClr val="63666A"/>
                </a:solidFill>
              </a:rPr>
              <a:t>Technology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070350" cy="13055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Application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analysis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tools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Processing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boatloads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into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information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Mining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data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useful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information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Efficient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reporting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those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who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need it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0381" y="1680267"/>
            <a:ext cx="4499055" cy="33742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2755392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38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Data</a:t>
            </a:r>
            <a:r>
              <a:rPr sz="2400" spc="-5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Management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712970" cy="976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Higher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commissioning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costs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More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applications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accessing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Deregulation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adds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complexity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due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increased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sharing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0024" y="2093373"/>
            <a:ext cx="2981391" cy="26434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971" y="2014509"/>
            <a:ext cx="5281239" cy="2833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3936" y="2801571"/>
            <a:ext cx="3160063" cy="214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23" y="170687"/>
            <a:ext cx="3614928" cy="6614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2101" y="231139"/>
            <a:ext cx="3244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Biggest</a:t>
            </a:r>
            <a:r>
              <a:rPr sz="2400" spc="-20" dirty="0"/>
              <a:t> </a:t>
            </a:r>
            <a:r>
              <a:rPr sz="2400" spc="-5" dirty="0"/>
              <a:t>Machine</a:t>
            </a:r>
            <a:r>
              <a:rPr sz="2400" spc="-25" dirty="0"/>
              <a:t> </a:t>
            </a:r>
            <a:r>
              <a:rPr sz="2400" spc="-5" dirty="0"/>
              <a:t>on</a:t>
            </a:r>
            <a:r>
              <a:rPr sz="2400" spc="-25" dirty="0"/>
              <a:t> </a:t>
            </a:r>
            <a:r>
              <a:rPr sz="2400" spc="-10" dirty="0"/>
              <a:t>Earth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92100" y="874267"/>
            <a:ext cx="7420609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Goal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202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collection,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transfer,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end-to-end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goal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111496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73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63666A"/>
                </a:solidFill>
              </a:rPr>
              <a:t>Traditional </a:t>
            </a:r>
            <a:r>
              <a:rPr sz="2400" spc="-15" dirty="0">
                <a:solidFill>
                  <a:srgbClr val="63666A"/>
                </a:solidFill>
              </a:rPr>
              <a:t>SCADA </a:t>
            </a:r>
            <a:r>
              <a:rPr sz="2400" spc="-10" dirty="0">
                <a:solidFill>
                  <a:srgbClr val="63666A"/>
                </a:solidFill>
              </a:rPr>
              <a:t>Data Management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71648"/>
            <a:ext cx="4245610" cy="151638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Meanings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points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maintained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multiple places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186055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Configuration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RTU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IEDs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Configuration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databases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Configuration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Protocols were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primarily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register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based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5397" y="1769105"/>
            <a:ext cx="4822314" cy="29733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111496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73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63666A"/>
                </a:solidFill>
              </a:rPr>
              <a:t>Traditional </a:t>
            </a:r>
            <a:r>
              <a:rPr sz="2400" spc="-15" dirty="0">
                <a:solidFill>
                  <a:srgbClr val="63666A"/>
                </a:solidFill>
              </a:rPr>
              <a:t>SCADA </a:t>
            </a:r>
            <a:r>
              <a:rPr sz="2400" spc="-10" dirty="0">
                <a:solidFill>
                  <a:srgbClr val="63666A"/>
                </a:solidFill>
              </a:rPr>
              <a:t>Data Management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5689600" cy="21145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Validation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costly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and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time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consuming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Example: Move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point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3851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from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its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source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multiple destinations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point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referenced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by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its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stack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location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3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meaning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must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assigned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point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meaning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must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be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consistent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and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tracked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throughout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the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point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must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manually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managed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validated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effort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is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complex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expensive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06978" y="1702968"/>
            <a:ext cx="3778250" cy="3003550"/>
            <a:chOff x="4706978" y="1702968"/>
            <a:chExt cx="3778250" cy="3003550"/>
          </a:xfrm>
        </p:grpSpPr>
        <p:sp>
          <p:nvSpPr>
            <p:cNvPr id="6" name="object 6"/>
            <p:cNvSpPr/>
            <p:nvPr/>
          </p:nvSpPr>
          <p:spPr>
            <a:xfrm>
              <a:off x="7529792" y="1852815"/>
              <a:ext cx="955675" cy="2367280"/>
            </a:xfrm>
            <a:custGeom>
              <a:avLst/>
              <a:gdLst/>
              <a:ahLst/>
              <a:cxnLst/>
              <a:rect l="l" t="t" r="r" b="b"/>
              <a:pathLst>
                <a:path w="955675" h="2367279">
                  <a:moveTo>
                    <a:pt x="650621" y="258914"/>
                  </a:moveTo>
                  <a:lnTo>
                    <a:pt x="631799" y="169214"/>
                  </a:lnTo>
                  <a:lnTo>
                    <a:pt x="608076" y="139649"/>
                  </a:lnTo>
                  <a:lnTo>
                    <a:pt x="575335" y="132511"/>
                  </a:lnTo>
                  <a:lnTo>
                    <a:pt x="534416" y="159016"/>
                  </a:lnTo>
                  <a:lnTo>
                    <a:pt x="488581" y="198767"/>
                  </a:lnTo>
                  <a:lnTo>
                    <a:pt x="455853" y="251777"/>
                  </a:lnTo>
                  <a:lnTo>
                    <a:pt x="439483" y="269100"/>
                  </a:lnTo>
                  <a:lnTo>
                    <a:pt x="406742" y="361861"/>
                  </a:lnTo>
                  <a:lnTo>
                    <a:pt x="276618" y="378180"/>
                  </a:lnTo>
                  <a:lnTo>
                    <a:pt x="282346" y="417931"/>
                  </a:lnTo>
                  <a:lnTo>
                    <a:pt x="396100" y="407733"/>
                  </a:lnTo>
                  <a:lnTo>
                    <a:pt x="391198" y="497433"/>
                  </a:lnTo>
                  <a:lnTo>
                    <a:pt x="404291" y="569810"/>
                  </a:lnTo>
                  <a:lnTo>
                    <a:pt x="428840" y="626897"/>
                  </a:lnTo>
                  <a:lnTo>
                    <a:pt x="477939" y="649312"/>
                  </a:lnTo>
                  <a:lnTo>
                    <a:pt x="526224" y="649312"/>
                  </a:lnTo>
                  <a:lnTo>
                    <a:pt x="561416" y="616699"/>
                  </a:lnTo>
                  <a:lnTo>
                    <a:pt x="602335" y="537197"/>
                  </a:lnTo>
                  <a:lnTo>
                    <a:pt x="623620" y="460743"/>
                  </a:lnTo>
                  <a:lnTo>
                    <a:pt x="643267" y="361861"/>
                  </a:lnTo>
                  <a:lnTo>
                    <a:pt x="650621" y="258914"/>
                  </a:lnTo>
                  <a:close/>
                </a:path>
                <a:path w="955675" h="2367279">
                  <a:moveTo>
                    <a:pt x="955078" y="509663"/>
                  </a:moveTo>
                  <a:lnTo>
                    <a:pt x="931341" y="430161"/>
                  </a:lnTo>
                  <a:lnTo>
                    <a:pt x="882230" y="310896"/>
                  </a:lnTo>
                  <a:lnTo>
                    <a:pt x="836409" y="212026"/>
                  </a:lnTo>
                  <a:lnTo>
                    <a:pt x="779119" y="109067"/>
                  </a:lnTo>
                  <a:lnTo>
                    <a:pt x="735736" y="48933"/>
                  </a:lnTo>
                  <a:lnTo>
                    <a:pt x="681723" y="19367"/>
                  </a:lnTo>
                  <a:lnTo>
                    <a:pt x="703821" y="19367"/>
                  </a:lnTo>
                  <a:lnTo>
                    <a:pt x="649808" y="0"/>
                  </a:lnTo>
                  <a:lnTo>
                    <a:pt x="606437" y="3060"/>
                  </a:lnTo>
                  <a:lnTo>
                    <a:pt x="573697" y="32613"/>
                  </a:lnTo>
                  <a:lnTo>
                    <a:pt x="551599" y="79514"/>
                  </a:lnTo>
                  <a:lnTo>
                    <a:pt x="559790" y="128435"/>
                  </a:lnTo>
                  <a:lnTo>
                    <a:pt x="590067" y="128435"/>
                  </a:lnTo>
                  <a:lnTo>
                    <a:pt x="581875" y="88684"/>
                  </a:lnTo>
                  <a:lnTo>
                    <a:pt x="606437" y="53009"/>
                  </a:lnTo>
                  <a:lnTo>
                    <a:pt x="630174" y="39751"/>
                  </a:lnTo>
                  <a:lnTo>
                    <a:pt x="671093" y="53009"/>
                  </a:lnTo>
                  <a:lnTo>
                    <a:pt x="654723" y="92760"/>
                  </a:lnTo>
                  <a:lnTo>
                    <a:pt x="649808" y="128435"/>
                  </a:lnTo>
                  <a:lnTo>
                    <a:pt x="654723" y="159016"/>
                  </a:lnTo>
                  <a:lnTo>
                    <a:pt x="695642" y="172262"/>
                  </a:lnTo>
                  <a:lnTo>
                    <a:pt x="739013" y="162077"/>
                  </a:lnTo>
                  <a:lnTo>
                    <a:pt x="747204" y="138633"/>
                  </a:lnTo>
                  <a:lnTo>
                    <a:pt x="793026" y="201828"/>
                  </a:lnTo>
                  <a:lnTo>
                    <a:pt x="820039" y="271145"/>
                  </a:lnTo>
                  <a:lnTo>
                    <a:pt x="857681" y="360845"/>
                  </a:lnTo>
                  <a:lnTo>
                    <a:pt x="882230" y="440359"/>
                  </a:lnTo>
                  <a:lnTo>
                    <a:pt x="892873" y="516801"/>
                  </a:lnTo>
                  <a:lnTo>
                    <a:pt x="884694" y="556564"/>
                  </a:lnTo>
                  <a:lnTo>
                    <a:pt x="841311" y="606501"/>
                  </a:lnTo>
                  <a:lnTo>
                    <a:pt x="752106" y="649312"/>
                  </a:lnTo>
                  <a:lnTo>
                    <a:pt x="703821" y="668680"/>
                  </a:lnTo>
                  <a:lnTo>
                    <a:pt x="654723" y="678878"/>
                  </a:lnTo>
                  <a:lnTo>
                    <a:pt x="581875" y="715581"/>
                  </a:lnTo>
                  <a:lnTo>
                    <a:pt x="533082" y="736765"/>
                  </a:lnTo>
                  <a:lnTo>
                    <a:pt x="527050" y="707415"/>
                  </a:lnTo>
                  <a:lnTo>
                    <a:pt x="491858" y="687031"/>
                  </a:lnTo>
                  <a:lnTo>
                    <a:pt x="459943" y="687031"/>
                  </a:lnTo>
                  <a:lnTo>
                    <a:pt x="427380" y="710565"/>
                  </a:lnTo>
                  <a:lnTo>
                    <a:pt x="426389" y="708444"/>
                  </a:lnTo>
                  <a:lnTo>
                    <a:pt x="381673" y="714921"/>
                  </a:lnTo>
                  <a:lnTo>
                    <a:pt x="381673" y="784885"/>
                  </a:lnTo>
                  <a:lnTo>
                    <a:pt x="380555" y="786930"/>
                  </a:lnTo>
                  <a:lnTo>
                    <a:pt x="353542" y="859307"/>
                  </a:lnTo>
                  <a:lnTo>
                    <a:pt x="340448" y="958176"/>
                  </a:lnTo>
                  <a:lnTo>
                    <a:pt x="328993" y="1074381"/>
                  </a:lnTo>
                  <a:lnTo>
                    <a:pt x="326986" y="1120152"/>
                  </a:lnTo>
                  <a:lnTo>
                    <a:pt x="320814" y="1116177"/>
                  </a:lnTo>
                  <a:lnTo>
                    <a:pt x="234061" y="1073365"/>
                  </a:lnTo>
                  <a:lnTo>
                    <a:pt x="185775" y="1007110"/>
                  </a:lnTo>
                  <a:lnTo>
                    <a:pt x="150583" y="937793"/>
                  </a:lnTo>
                  <a:lnTo>
                    <a:pt x="158775" y="904151"/>
                  </a:lnTo>
                  <a:lnTo>
                    <a:pt x="185775" y="864400"/>
                  </a:lnTo>
                  <a:lnTo>
                    <a:pt x="250431" y="808329"/>
                  </a:lnTo>
                  <a:lnTo>
                    <a:pt x="328993" y="787946"/>
                  </a:lnTo>
                  <a:lnTo>
                    <a:pt x="380555" y="784885"/>
                  </a:lnTo>
                  <a:lnTo>
                    <a:pt x="381673" y="784885"/>
                  </a:lnTo>
                  <a:lnTo>
                    <a:pt x="381673" y="714921"/>
                  </a:lnTo>
                  <a:lnTo>
                    <a:pt x="283171" y="734949"/>
                  </a:lnTo>
                  <a:lnTo>
                    <a:pt x="207060" y="787946"/>
                  </a:lnTo>
                  <a:lnTo>
                    <a:pt x="153035" y="827697"/>
                  </a:lnTo>
                  <a:lnTo>
                    <a:pt x="117843" y="884783"/>
                  </a:lnTo>
                  <a:lnTo>
                    <a:pt x="101485" y="917409"/>
                  </a:lnTo>
                  <a:lnTo>
                    <a:pt x="134213" y="1014234"/>
                  </a:lnTo>
                  <a:lnTo>
                    <a:pt x="185775" y="1073365"/>
                  </a:lnTo>
                  <a:lnTo>
                    <a:pt x="247980" y="1116177"/>
                  </a:lnTo>
                  <a:lnTo>
                    <a:pt x="280708" y="1142682"/>
                  </a:lnTo>
                  <a:lnTo>
                    <a:pt x="325539" y="1153210"/>
                  </a:lnTo>
                  <a:lnTo>
                    <a:pt x="324091" y="1186510"/>
                  </a:lnTo>
                  <a:lnTo>
                    <a:pt x="324091" y="1190840"/>
                  </a:lnTo>
                  <a:lnTo>
                    <a:pt x="296265" y="1205877"/>
                  </a:lnTo>
                  <a:lnTo>
                    <a:pt x="234061" y="1226261"/>
                  </a:lnTo>
                  <a:lnTo>
                    <a:pt x="175133" y="1266012"/>
                  </a:lnTo>
                  <a:lnTo>
                    <a:pt x="198869" y="1295577"/>
                  </a:lnTo>
                  <a:lnTo>
                    <a:pt x="223418" y="1305775"/>
                  </a:lnTo>
                  <a:lnTo>
                    <a:pt x="258610" y="1261935"/>
                  </a:lnTo>
                  <a:lnTo>
                    <a:pt x="312623" y="1235430"/>
                  </a:lnTo>
                  <a:lnTo>
                    <a:pt x="324091" y="1230312"/>
                  </a:lnTo>
                  <a:lnTo>
                    <a:pt x="324091" y="1332268"/>
                  </a:lnTo>
                  <a:lnTo>
                    <a:pt x="338861" y="1413332"/>
                  </a:lnTo>
                  <a:lnTo>
                    <a:pt x="277431" y="1501482"/>
                  </a:lnTo>
                  <a:lnTo>
                    <a:pt x="207060" y="1620748"/>
                  </a:lnTo>
                  <a:lnTo>
                    <a:pt x="157949" y="1750199"/>
                  </a:lnTo>
                  <a:lnTo>
                    <a:pt x="133400" y="1863344"/>
                  </a:lnTo>
                  <a:lnTo>
                    <a:pt x="117030" y="1969363"/>
                  </a:lnTo>
                  <a:lnTo>
                    <a:pt x="139128" y="2062124"/>
                  </a:lnTo>
                  <a:lnTo>
                    <a:pt x="166128" y="2171192"/>
                  </a:lnTo>
                  <a:lnTo>
                    <a:pt x="198869" y="2241524"/>
                  </a:lnTo>
                  <a:lnTo>
                    <a:pt x="203784" y="2287397"/>
                  </a:lnTo>
                  <a:lnTo>
                    <a:pt x="171869" y="2268029"/>
                  </a:lnTo>
                  <a:lnTo>
                    <a:pt x="108851" y="2257831"/>
                  </a:lnTo>
                  <a:lnTo>
                    <a:pt x="19646" y="2260892"/>
                  </a:lnTo>
                  <a:lnTo>
                    <a:pt x="0" y="2287397"/>
                  </a:lnTo>
                  <a:lnTo>
                    <a:pt x="19646" y="2337346"/>
                  </a:lnTo>
                  <a:lnTo>
                    <a:pt x="40919" y="2350592"/>
                  </a:lnTo>
                  <a:lnTo>
                    <a:pt x="100660" y="2327148"/>
                  </a:lnTo>
                  <a:lnTo>
                    <a:pt x="179235" y="2321026"/>
                  </a:lnTo>
                  <a:lnTo>
                    <a:pt x="190690" y="2317978"/>
                  </a:lnTo>
                  <a:lnTo>
                    <a:pt x="228333" y="2331224"/>
                  </a:lnTo>
                  <a:lnTo>
                    <a:pt x="252882" y="2331224"/>
                  </a:lnTo>
                  <a:lnTo>
                    <a:pt x="247154" y="2291473"/>
                  </a:lnTo>
                  <a:lnTo>
                    <a:pt x="223418" y="2228265"/>
                  </a:lnTo>
                  <a:lnTo>
                    <a:pt x="195592" y="2118182"/>
                  </a:lnTo>
                  <a:lnTo>
                    <a:pt x="174320" y="1982609"/>
                  </a:lnTo>
                  <a:lnTo>
                    <a:pt x="171869" y="1922475"/>
                  </a:lnTo>
                  <a:lnTo>
                    <a:pt x="179235" y="1839899"/>
                  </a:lnTo>
                  <a:lnTo>
                    <a:pt x="228333" y="1713509"/>
                  </a:lnTo>
                  <a:lnTo>
                    <a:pt x="304444" y="1591183"/>
                  </a:lnTo>
                  <a:lnTo>
                    <a:pt x="391198" y="1495374"/>
                  </a:lnTo>
                  <a:lnTo>
                    <a:pt x="412597" y="1463040"/>
                  </a:lnTo>
                  <a:lnTo>
                    <a:pt x="421474" y="1464792"/>
                  </a:lnTo>
                  <a:lnTo>
                    <a:pt x="429298" y="1464360"/>
                  </a:lnTo>
                  <a:lnTo>
                    <a:pt x="428840" y="1472946"/>
                  </a:lnTo>
                  <a:lnTo>
                    <a:pt x="464032" y="1575892"/>
                  </a:lnTo>
                  <a:lnTo>
                    <a:pt x="504952" y="1751215"/>
                  </a:lnTo>
                  <a:lnTo>
                    <a:pt x="542594" y="1854174"/>
                  </a:lnTo>
                  <a:lnTo>
                    <a:pt x="558965" y="1953044"/>
                  </a:lnTo>
                  <a:lnTo>
                    <a:pt x="554050" y="2012175"/>
                  </a:lnTo>
                  <a:lnTo>
                    <a:pt x="518871" y="2072309"/>
                  </a:lnTo>
                  <a:lnTo>
                    <a:pt x="477939" y="2162010"/>
                  </a:lnTo>
                  <a:lnTo>
                    <a:pt x="407568" y="2247633"/>
                  </a:lnTo>
                  <a:lnTo>
                    <a:pt x="399376" y="2281275"/>
                  </a:lnTo>
                  <a:lnTo>
                    <a:pt x="423926" y="2290445"/>
                  </a:lnTo>
                  <a:lnTo>
                    <a:pt x="486130" y="2300643"/>
                  </a:lnTo>
                  <a:lnTo>
                    <a:pt x="534416" y="2327148"/>
                  </a:lnTo>
                  <a:lnTo>
                    <a:pt x="599884" y="2366899"/>
                  </a:lnTo>
                  <a:lnTo>
                    <a:pt x="656361" y="2347531"/>
                  </a:lnTo>
                  <a:lnTo>
                    <a:pt x="680910" y="2321026"/>
                  </a:lnTo>
                  <a:lnTo>
                    <a:pt x="651446" y="2290445"/>
                  </a:lnTo>
                  <a:lnTo>
                    <a:pt x="550786" y="2271077"/>
                  </a:lnTo>
                  <a:lnTo>
                    <a:pt x="488581" y="2260892"/>
                  </a:lnTo>
                  <a:lnTo>
                    <a:pt x="477939" y="2237448"/>
                  </a:lnTo>
                  <a:lnTo>
                    <a:pt x="502500" y="2188514"/>
                  </a:lnTo>
                  <a:lnTo>
                    <a:pt x="537692" y="2122259"/>
                  </a:lnTo>
                  <a:lnTo>
                    <a:pt x="575335" y="2069249"/>
                  </a:lnTo>
                  <a:lnTo>
                    <a:pt x="602348" y="1969363"/>
                  </a:lnTo>
                  <a:lnTo>
                    <a:pt x="602348" y="1913293"/>
                  </a:lnTo>
                  <a:lnTo>
                    <a:pt x="575335" y="1761413"/>
                  </a:lnTo>
                  <a:lnTo>
                    <a:pt x="545871" y="1611566"/>
                  </a:lnTo>
                  <a:lnTo>
                    <a:pt x="521322" y="1476006"/>
                  </a:lnTo>
                  <a:lnTo>
                    <a:pt x="501688" y="1424292"/>
                  </a:lnTo>
                  <a:lnTo>
                    <a:pt x="503313" y="1421980"/>
                  </a:lnTo>
                  <a:lnTo>
                    <a:pt x="518858" y="1352664"/>
                  </a:lnTo>
                  <a:lnTo>
                    <a:pt x="532777" y="1283347"/>
                  </a:lnTo>
                  <a:lnTo>
                    <a:pt x="543420" y="1156944"/>
                  </a:lnTo>
                  <a:lnTo>
                    <a:pt x="549148" y="1015263"/>
                  </a:lnTo>
                  <a:lnTo>
                    <a:pt x="549148" y="849109"/>
                  </a:lnTo>
                  <a:lnTo>
                    <a:pt x="540639" y="804875"/>
                  </a:lnTo>
                  <a:lnTo>
                    <a:pt x="551599" y="818527"/>
                  </a:lnTo>
                  <a:lnTo>
                    <a:pt x="584339" y="828725"/>
                  </a:lnTo>
                  <a:lnTo>
                    <a:pt x="633437" y="798144"/>
                  </a:lnTo>
                  <a:lnTo>
                    <a:pt x="747204" y="725766"/>
                  </a:lnTo>
                  <a:lnTo>
                    <a:pt x="841311" y="675817"/>
                  </a:lnTo>
                  <a:lnTo>
                    <a:pt x="906792" y="619760"/>
                  </a:lnTo>
                  <a:lnTo>
                    <a:pt x="950163" y="569810"/>
                  </a:lnTo>
                  <a:lnTo>
                    <a:pt x="955078" y="509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5262" y="1702968"/>
              <a:ext cx="139128" cy="2018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81709" y="1938435"/>
              <a:ext cx="43815" cy="55244"/>
            </a:xfrm>
            <a:custGeom>
              <a:avLst/>
              <a:gdLst/>
              <a:ahLst/>
              <a:cxnLst/>
              <a:rect l="l" t="t" r="r" b="b"/>
              <a:pathLst>
                <a:path w="43815" h="55244">
                  <a:moveTo>
                    <a:pt x="21278" y="0"/>
                  </a:moveTo>
                  <a:lnTo>
                    <a:pt x="6546" y="20386"/>
                  </a:lnTo>
                  <a:lnTo>
                    <a:pt x="0" y="51986"/>
                  </a:lnTo>
                  <a:lnTo>
                    <a:pt x="21278" y="55043"/>
                  </a:lnTo>
                  <a:lnTo>
                    <a:pt x="39282" y="40773"/>
                  </a:lnTo>
                  <a:lnTo>
                    <a:pt x="43375" y="3058"/>
                  </a:lnTo>
                  <a:lnTo>
                    <a:pt x="21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34950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4950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4950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4950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4950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4950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34950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4950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4950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4950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27113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7113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7113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27113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7113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27113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27113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27113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27113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27113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19275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19275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19275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19275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19275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9275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19275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19275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19275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9275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11437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11437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11437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11437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11437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1437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11437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11437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11437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11437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03601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03601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03601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03601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03601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03601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03601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03601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03601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03601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174140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74140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74140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74140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74140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74140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74140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74140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74140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174140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66302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66302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266302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66302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66302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66302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66302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66302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66302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66302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58465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58465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358465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58465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58465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58465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358465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58465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358465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58465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450626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50626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50626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50626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450626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450626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450626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50626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450626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450626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542789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42789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42789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42789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42789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542789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42789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542789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42789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42789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713328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13328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13328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713328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713328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713328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713328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713328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713328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713328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05490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05490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05490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05490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805490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05490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805490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805490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805490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805490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897653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897653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897653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97653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897653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897653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897653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897653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97653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897653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989814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2" y="672753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989814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989814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989814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989814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989814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989814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989814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989814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989814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081978" y="2681532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3"/>
                  </a:lnTo>
                  <a:lnTo>
                    <a:pt x="92161" y="672753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081978" y="2681531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081978" y="32133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081978" y="313704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081978" y="3061511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081978" y="2985203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81978" y="328887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081978" y="290967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081978" y="283336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81978" y="275783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13328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713328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713328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13328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713328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713328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713328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713328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713328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713328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0549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80549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805490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805490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805490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805490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805490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805490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805490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805490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897653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897653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897653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897653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897653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897653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97653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897653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897653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897653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989814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989814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989814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989814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989814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89814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89814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989814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989814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989814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081978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081978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081978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081978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081978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081978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081978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081978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081978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081978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17414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17414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174140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174140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174140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174140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174140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74140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174140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174140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266302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266302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266302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266302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266302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266302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266302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266302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266302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266302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358465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358465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358465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358465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358465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358465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358465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358465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358465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358465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450626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450626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450626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450626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5450626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450626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450626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450626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450626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450626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542789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542789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542789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542789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542789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542789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542789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542789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542789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542789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63495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634950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634950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634950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634950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634950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634950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634950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634950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634950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727113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727113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727113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727113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727113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727113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727113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727113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727113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727113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819275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19275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819275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819275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819275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819275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819275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819275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819275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819275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911437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911437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911437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911437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911437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911437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911437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911437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911437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911437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003601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003601" y="3354285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003601" y="388610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003601" y="380979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003601" y="373426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003601" y="365795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003601" y="396163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003601" y="3582428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003601" y="350612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003601" y="343059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63495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63495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634950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634950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634950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634950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634950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634950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634950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634950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727113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727113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727113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727113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727113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727113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727113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727113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727113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727113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819275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819275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819275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819275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819275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819275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819275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819275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819275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819275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911437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911437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911437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911437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911437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911437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911437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911437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911437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911437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003601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003601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003601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003601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003601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003601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003601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003601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003601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003601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17414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17414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174140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174140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174140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174140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174140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174140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174140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174140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266302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66302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266302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266302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266302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266302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266302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266302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266302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266302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358465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358465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358465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5358465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5358465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5358465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358465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358465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358465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358465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450626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5450626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450626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450626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450626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450626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450626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450626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450626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450626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542789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542789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542789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542789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542789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542789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542789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542789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542789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542789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713328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713328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713328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713328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713328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713328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713328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713328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713328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713328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80549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805490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805490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805490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805490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805490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805490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805490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805490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805490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897653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897653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897653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897653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897653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897653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897653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897653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897653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897653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989814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2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2" y="672754"/>
                  </a:lnTo>
                  <a:lnTo>
                    <a:pt x="92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989814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989814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989814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989814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989814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989814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989814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989814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989814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081978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92161" y="0"/>
                  </a:moveTo>
                  <a:lnTo>
                    <a:pt x="0" y="0"/>
                  </a:lnTo>
                  <a:lnTo>
                    <a:pt x="0" y="672754"/>
                  </a:lnTo>
                  <a:lnTo>
                    <a:pt x="92161" y="672754"/>
                  </a:lnTo>
                  <a:lnTo>
                    <a:pt x="92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5081978" y="4027040"/>
              <a:ext cx="92710" cy="673100"/>
            </a:xfrm>
            <a:custGeom>
              <a:avLst/>
              <a:gdLst/>
              <a:ahLst/>
              <a:cxnLst/>
              <a:rect l="l" t="t" r="r" b="b"/>
              <a:pathLst>
                <a:path w="92710" h="673100">
                  <a:moveTo>
                    <a:pt x="0" y="672754"/>
                  </a:moveTo>
                  <a:lnTo>
                    <a:pt x="0" y="0"/>
                  </a:lnTo>
                  <a:lnTo>
                    <a:pt x="92162" y="0"/>
                  </a:lnTo>
                  <a:lnTo>
                    <a:pt x="92162" y="672754"/>
                  </a:lnTo>
                  <a:lnTo>
                    <a:pt x="0" y="672754"/>
                  </a:lnTo>
                  <a:close/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5081978" y="455885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5081978" y="4482549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5081978" y="4407020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081978" y="4330712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081978" y="463438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5081978" y="4255184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5081978" y="417887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5081978" y="4103347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1"/>
                  </a:moveTo>
                  <a:lnTo>
                    <a:pt x="92162" y="0"/>
                  </a:lnTo>
                </a:path>
              </a:pathLst>
            </a:custGeom>
            <a:ln w="1270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5127777" y="3703900"/>
              <a:ext cx="184785" cy="149860"/>
            </a:xfrm>
            <a:custGeom>
              <a:avLst/>
              <a:gdLst/>
              <a:ahLst/>
              <a:cxnLst/>
              <a:rect l="l" t="t" r="r" b="b"/>
              <a:pathLst>
                <a:path w="184785" h="149860">
                  <a:moveTo>
                    <a:pt x="0" y="0"/>
                  </a:moveTo>
                  <a:lnTo>
                    <a:pt x="184325" y="0"/>
                  </a:lnTo>
                  <a:lnTo>
                    <a:pt x="184325" y="149501"/>
                  </a:lnTo>
                  <a:lnTo>
                    <a:pt x="0" y="149501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5C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590387" y="2351683"/>
              <a:ext cx="1969770" cy="1290320"/>
            </a:xfrm>
            <a:custGeom>
              <a:avLst/>
              <a:gdLst/>
              <a:ahLst/>
              <a:cxnLst/>
              <a:rect l="l" t="t" r="r" b="b"/>
              <a:pathLst>
                <a:path w="1969770" h="1290320">
                  <a:moveTo>
                    <a:pt x="48427" y="1207251"/>
                  </a:moveTo>
                  <a:lnTo>
                    <a:pt x="0" y="1289961"/>
                  </a:lnTo>
                  <a:lnTo>
                    <a:pt x="95223" y="1279077"/>
                  </a:lnTo>
                  <a:lnTo>
                    <a:pt x="84705" y="1262934"/>
                  </a:lnTo>
                  <a:lnTo>
                    <a:pt x="67654" y="1262934"/>
                  </a:lnTo>
                  <a:lnTo>
                    <a:pt x="52056" y="1238992"/>
                  </a:lnTo>
                  <a:lnTo>
                    <a:pt x="64026" y="1231193"/>
                  </a:lnTo>
                  <a:lnTo>
                    <a:pt x="48427" y="1207251"/>
                  </a:lnTo>
                  <a:close/>
                </a:path>
                <a:path w="1969770" h="1290320">
                  <a:moveTo>
                    <a:pt x="64026" y="1231193"/>
                  </a:moveTo>
                  <a:lnTo>
                    <a:pt x="52056" y="1238992"/>
                  </a:lnTo>
                  <a:lnTo>
                    <a:pt x="67654" y="1262934"/>
                  </a:lnTo>
                  <a:lnTo>
                    <a:pt x="79624" y="1255135"/>
                  </a:lnTo>
                  <a:lnTo>
                    <a:pt x="64026" y="1231193"/>
                  </a:lnTo>
                  <a:close/>
                </a:path>
                <a:path w="1969770" h="1290320">
                  <a:moveTo>
                    <a:pt x="79624" y="1255135"/>
                  </a:moveTo>
                  <a:lnTo>
                    <a:pt x="67654" y="1262934"/>
                  </a:lnTo>
                  <a:lnTo>
                    <a:pt x="84705" y="1262934"/>
                  </a:lnTo>
                  <a:lnTo>
                    <a:pt x="79624" y="1255135"/>
                  </a:lnTo>
                  <a:close/>
                </a:path>
                <a:path w="1969770" h="1290320">
                  <a:moveTo>
                    <a:pt x="1953707" y="0"/>
                  </a:moveTo>
                  <a:lnTo>
                    <a:pt x="64026" y="1231193"/>
                  </a:lnTo>
                  <a:lnTo>
                    <a:pt x="79624" y="1255135"/>
                  </a:lnTo>
                  <a:lnTo>
                    <a:pt x="1969305" y="23942"/>
                  </a:lnTo>
                  <a:lnTo>
                    <a:pt x="1953707" y="0"/>
                  </a:lnTo>
                  <a:close/>
                </a:path>
              </a:pathLst>
            </a:custGeom>
            <a:solidFill>
              <a:srgbClr val="636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3358" y="1170745"/>
            <a:ext cx="3756661" cy="32833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6284976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5911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Communication </a:t>
            </a:r>
            <a:r>
              <a:rPr sz="2400" spc="-5" dirty="0">
                <a:solidFill>
                  <a:srgbClr val="63666A"/>
                </a:solidFill>
              </a:rPr>
              <a:t>and </a:t>
            </a:r>
            <a:r>
              <a:rPr sz="2400" spc="-15" dirty="0">
                <a:solidFill>
                  <a:srgbClr val="63666A"/>
                </a:solidFill>
              </a:rPr>
              <a:t>Data</a:t>
            </a:r>
            <a:r>
              <a:rPr sz="240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Management</a:t>
            </a:r>
            <a:r>
              <a:rPr sz="2400" spc="5" dirty="0">
                <a:solidFill>
                  <a:srgbClr val="63666A"/>
                </a:solidFill>
              </a:rPr>
              <a:t> </a:t>
            </a:r>
            <a:r>
              <a:rPr sz="2400" spc="-30" dirty="0">
                <a:solidFill>
                  <a:srgbClr val="63666A"/>
                </a:solidFill>
              </a:rPr>
              <a:t>Trends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00036" y="683260"/>
            <a:ext cx="5068570" cy="27362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Industries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moving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toward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object-oriented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organized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by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Simplifies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distributed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applications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their</a:t>
            </a:r>
            <a:r>
              <a:rPr sz="1600" spc="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Standardized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objects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interoperability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Self-description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meta-data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allow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online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validation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6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Objects aren’t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just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bytes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but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also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descriptions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Bandwidth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is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tradeoff</a:t>
            </a:r>
            <a:endParaRPr sz="1600">
              <a:latin typeface="Calibri"/>
              <a:cs typeface="Calibri"/>
            </a:endParaRPr>
          </a:p>
          <a:p>
            <a:pPr marL="360680" marR="5080" lvl="1" indent="-174625">
              <a:lnSpc>
                <a:spcPct val="101400"/>
              </a:lnSpc>
              <a:spcBef>
                <a:spcPts val="53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Connecting applications to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is bigger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effort/obstacle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than the </a:t>
            </a:r>
            <a:r>
              <a:rPr sz="1400" spc="-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bandwidth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to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move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782312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408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3666A"/>
                </a:solidFill>
              </a:rPr>
              <a:t>Modern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Object-Oriented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Protocols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2762" y="2069546"/>
            <a:ext cx="3390348" cy="22719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0036" y="756411"/>
            <a:ext cx="6652895" cy="184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Goal: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Reduce</a:t>
            </a:r>
            <a:r>
              <a:rPr sz="1600" spc="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management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while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maintaining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high</a:t>
            </a:r>
            <a:r>
              <a:rPr sz="16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integrity</a:t>
            </a:r>
            <a:r>
              <a:rPr sz="1600" spc="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reliability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IEC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61850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standard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objectives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8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Address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management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costs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via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modern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communication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techniques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High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degree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interoperability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via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standard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objects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Simplify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config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effort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via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common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config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language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On-line validation of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comm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via</a:t>
            </a:r>
            <a:r>
              <a:rPr sz="1400" spc="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metadata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and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self-description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3246" y="4557267"/>
            <a:ext cx="30206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5" dirty="0">
                <a:solidFill>
                  <a:srgbClr val="63666A"/>
                </a:solidFill>
                <a:latin typeface="Calibri"/>
                <a:cs typeface="Calibri"/>
              </a:rPr>
              <a:t>Source:</a:t>
            </a:r>
            <a:r>
              <a:rPr sz="1000" i="1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63666A"/>
                </a:solidFill>
                <a:latin typeface="Calibri"/>
                <a:cs typeface="Calibri"/>
              </a:rPr>
              <a:t>“UCA</a:t>
            </a:r>
            <a:r>
              <a:rPr sz="1000" i="1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63666A"/>
                </a:solidFill>
                <a:latin typeface="Calibri"/>
                <a:cs typeface="Calibri"/>
              </a:rPr>
              <a:t>&amp; 61850 </a:t>
            </a:r>
            <a:r>
              <a:rPr sz="1000" i="1" spc="-5" dirty="0">
                <a:solidFill>
                  <a:srgbClr val="63666A"/>
                </a:solidFill>
                <a:latin typeface="Calibri"/>
                <a:cs typeface="Calibri"/>
              </a:rPr>
              <a:t>for</a:t>
            </a:r>
            <a:r>
              <a:rPr sz="1000" i="1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63666A"/>
                </a:solidFill>
                <a:latin typeface="Calibri"/>
                <a:cs typeface="Calibri"/>
              </a:rPr>
              <a:t>Dummies.”</a:t>
            </a:r>
            <a:r>
              <a:rPr sz="1000" i="1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63666A"/>
                </a:solidFill>
                <a:latin typeface="Calibri"/>
                <a:cs typeface="Calibri"/>
              </a:rPr>
              <a:t>– </a:t>
            </a:r>
            <a:r>
              <a:rPr sz="1000" i="1" spc="-5" dirty="0">
                <a:solidFill>
                  <a:srgbClr val="63666A"/>
                </a:solidFill>
                <a:latin typeface="Calibri"/>
                <a:cs typeface="Calibri"/>
              </a:rPr>
              <a:t>Douglas</a:t>
            </a:r>
            <a:r>
              <a:rPr sz="1000" i="1" spc="-10" dirty="0">
                <a:solidFill>
                  <a:srgbClr val="63666A"/>
                </a:solidFill>
                <a:latin typeface="Calibri"/>
                <a:cs typeface="Calibri"/>
              </a:rPr>
              <a:t> Proudfoot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782312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408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3666A"/>
                </a:solidFill>
              </a:rPr>
              <a:t>Modern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Object-Oriented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Protocols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3522345" cy="30683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5" dirty="0">
                <a:solidFill>
                  <a:srgbClr val="63666A"/>
                </a:solidFill>
                <a:latin typeface="Calibri"/>
                <a:cs typeface="Calibri"/>
              </a:rPr>
              <a:t>IEC</a:t>
            </a:r>
            <a:r>
              <a:rPr sz="1600" b="1" spc="-4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63666A"/>
                </a:solidFill>
                <a:latin typeface="Calibri"/>
                <a:cs typeface="Calibri"/>
              </a:rPr>
              <a:t>61850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Much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broader than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traditional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Multiple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GOOSE,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MMS,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Sampled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values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Standardized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configuration language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Substation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Configuration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Language (SCL)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Extensible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Markup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Language (XML)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Standard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extensible</a:t>
            </a:r>
            <a:r>
              <a:rPr sz="16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objects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Naming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3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types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7291" y="1393253"/>
            <a:ext cx="4010024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176" y="137160"/>
            <a:ext cx="615696" cy="5791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" y="170687"/>
            <a:ext cx="2990088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618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3666A"/>
                </a:solidFill>
              </a:rPr>
              <a:t>SCL</a:t>
            </a:r>
            <a:r>
              <a:rPr sz="2400" spc="-3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CID</a:t>
            </a:r>
            <a:r>
              <a:rPr sz="2400" spc="-3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Example</a:t>
            </a:r>
            <a:r>
              <a:rPr sz="2400" spc="-2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File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738" y="749058"/>
            <a:ext cx="5828667" cy="42572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3364991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99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Advanced</a:t>
            </a:r>
            <a:r>
              <a:rPr sz="2400" spc="-4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Functionality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71648"/>
            <a:ext cx="4440555" cy="26993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Gateway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Evolution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8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Advanced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functionality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0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Time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synchronization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distribution: IRIG-B,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63666A"/>
                </a:solidFill>
                <a:latin typeface="Calibri"/>
                <a:cs typeface="Calibri"/>
              </a:rPr>
              <a:t>SNTP,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PRP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Programmable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logic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5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Non-operational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file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gathering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reporting</a:t>
            </a:r>
            <a:endParaRPr sz="14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84150" algn="l"/>
              </a:tabLst>
            </a:pP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Advanced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processing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platform</a:t>
            </a:r>
            <a:endParaRPr sz="16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8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Virtual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machines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620"/>
              </a:spcBef>
              <a:buSzPct val="92857"/>
              <a:buChar char="–"/>
              <a:tabLst>
                <a:tab pos="360680" algn="l"/>
              </a:tabLst>
            </a:pP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Multiple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OS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environment</a:t>
            </a:r>
            <a:endParaRPr sz="1400">
              <a:latin typeface="Calibri"/>
              <a:cs typeface="Calibri"/>
            </a:endParaRPr>
          </a:p>
          <a:p>
            <a:pPr marL="360680" lvl="1" indent="-175260">
              <a:lnSpc>
                <a:spcPct val="100000"/>
              </a:lnSpc>
              <a:spcBef>
                <a:spcPts val="530"/>
              </a:spcBef>
              <a:buSzPct val="92857"/>
              <a:buChar char="–"/>
              <a:tabLst>
                <a:tab pos="360680" algn="l"/>
              </a:tabLst>
            </a:pP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Container-based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technology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04929" y="3605095"/>
            <a:ext cx="2642235" cy="328930"/>
            <a:chOff x="5204929" y="3605095"/>
            <a:chExt cx="2642235" cy="328930"/>
          </a:xfrm>
        </p:grpSpPr>
        <p:sp>
          <p:nvSpPr>
            <p:cNvPr id="6" name="object 6"/>
            <p:cNvSpPr/>
            <p:nvPr/>
          </p:nvSpPr>
          <p:spPr>
            <a:xfrm>
              <a:off x="5210327" y="3610493"/>
              <a:ext cx="2631440" cy="318135"/>
            </a:xfrm>
            <a:custGeom>
              <a:avLst/>
              <a:gdLst/>
              <a:ahLst/>
              <a:cxnLst/>
              <a:rect l="l" t="t" r="r" b="b"/>
              <a:pathLst>
                <a:path w="2631440" h="318135">
                  <a:moveTo>
                    <a:pt x="2578303" y="0"/>
                  </a:moveTo>
                  <a:lnTo>
                    <a:pt x="52950" y="0"/>
                  </a:lnTo>
                  <a:lnTo>
                    <a:pt x="32339" y="4160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264738"/>
                  </a:lnTo>
                  <a:lnTo>
                    <a:pt x="4161" y="285348"/>
                  </a:lnTo>
                  <a:lnTo>
                    <a:pt x="15508" y="302179"/>
                  </a:lnTo>
                  <a:lnTo>
                    <a:pt x="32339" y="313527"/>
                  </a:lnTo>
                  <a:lnTo>
                    <a:pt x="52950" y="317688"/>
                  </a:lnTo>
                  <a:lnTo>
                    <a:pt x="2578303" y="317688"/>
                  </a:lnTo>
                  <a:lnTo>
                    <a:pt x="2598913" y="313527"/>
                  </a:lnTo>
                  <a:lnTo>
                    <a:pt x="2615744" y="302179"/>
                  </a:lnTo>
                  <a:lnTo>
                    <a:pt x="2627092" y="285348"/>
                  </a:lnTo>
                  <a:lnTo>
                    <a:pt x="2631253" y="264738"/>
                  </a:lnTo>
                  <a:lnTo>
                    <a:pt x="2631253" y="52950"/>
                  </a:lnTo>
                  <a:lnTo>
                    <a:pt x="2627092" y="32339"/>
                  </a:lnTo>
                  <a:lnTo>
                    <a:pt x="2615744" y="15508"/>
                  </a:lnTo>
                  <a:lnTo>
                    <a:pt x="2598913" y="4160"/>
                  </a:lnTo>
                  <a:lnTo>
                    <a:pt x="2578303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10327" y="3610493"/>
              <a:ext cx="2631440" cy="318135"/>
            </a:xfrm>
            <a:custGeom>
              <a:avLst/>
              <a:gdLst/>
              <a:ahLst/>
              <a:cxnLst/>
              <a:rect l="l" t="t" r="r" b="b"/>
              <a:pathLst>
                <a:path w="2631440" h="318135">
                  <a:moveTo>
                    <a:pt x="0" y="52950"/>
                  </a:move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578303" y="0"/>
                  </a:lnTo>
                  <a:lnTo>
                    <a:pt x="2598913" y="4161"/>
                  </a:lnTo>
                  <a:lnTo>
                    <a:pt x="2615744" y="15508"/>
                  </a:lnTo>
                  <a:lnTo>
                    <a:pt x="2627091" y="32339"/>
                  </a:lnTo>
                  <a:lnTo>
                    <a:pt x="2631253" y="52950"/>
                  </a:lnTo>
                  <a:lnTo>
                    <a:pt x="2631253" y="264738"/>
                  </a:lnTo>
                  <a:lnTo>
                    <a:pt x="2627091" y="285349"/>
                  </a:lnTo>
                  <a:lnTo>
                    <a:pt x="2615744" y="302180"/>
                  </a:lnTo>
                  <a:lnTo>
                    <a:pt x="2598913" y="313527"/>
                  </a:lnTo>
                  <a:lnTo>
                    <a:pt x="2578303" y="317689"/>
                  </a:lnTo>
                  <a:lnTo>
                    <a:pt x="52950" y="317689"/>
                  </a:lnTo>
                  <a:lnTo>
                    <a:pt x="32339" y="313527"/>
                  </a:lnTo>
                  <a:lnTo>
                    <a:pt x="15508" y="302180"/>
                  </a:lnTo>
                  <a:lnTo>
                    <a:pt x="4161" y="285349"/>
                  </a:lnTo>
                  <a:lnTo>
                    <a:pt x="0" y="264738"/>
                  </a:lnTo>
                  <a:lnTo>
                    <a:pt x="0" y="52950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71059" y="3654552"/>
            <a:ext cx="21126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(Digitally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Signed)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4929" y="4002206"/>
            <a:ext cx="2642235" cy="328930"/>
            <a:chOff x="5204929" y="4002206"/>
            <a:chExt cx="2642235" cy="328930"/>
          </a:xfrm>
        </p:grpSpPr>
        <p:sp>
          <p:nvSpPr>
            <p:cNvPr id="10" name="object 10"/>
            <p:cNvSpPr/>
            <p:nvPr/>
          </p:nvSpPr>
          <p:spPr>
            <a:xfrm>
              <a:off x="5210327" y="4007603"/>
              <a:ext cx="2631440" cy="318135"/>
            </a:xfrm>
            <a:custGeom>
              <a:avLst/>
              <a:gdLst/>
              <a:ahLst/>
              <a:cxnLst/>
              <a:rect l="l" t="t" r="r" b="b"/>
              <a:pathLst>
                <a:path w="2631440" h="318135">
                  <a:moveTo>
                    <a:pt x="2578303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264738"/>
                  </a:lnTo>
                  <a:lnTo>
                    <a:pt x="4161" y="285349"/>
                  </a:lnTo>
                  <a:lnTo>
                    <a:pt x="15508" y="302180"/>
                  </a:lnTo>
                  <a:lnTo>
                    <a:pt x="32339" y="313527"/>
                  </a:lnTo>
                  <a:lnTo>
                    <a:pt x="52950" y="317688"/>
                  </a:lnTo>
                  <a:lnTo>
                    <a:pt x="2578303" y="317688"/>
                  </a:lnTo>
                  <a:lnTo>
                    <a:pt x="2598913" y="313527"/>
                  </a:lnTo>
                  <a:lnTo>
                    <a:pt x="2615744" y="302180"/>
                  </a:lnTo>
                  <a:lnTo>
                    <a:pt x="2627092" y="285349"/>
                  </a:lnTo>
                  <a:lnTo>
                    <a:pt x="2631253" y="264738"/>
                  </a:lnTo>
                  <a:lnTo>
                    <a:pt x="2631253" y="52950"/>
                  </a:lnTo>
                  <a:lnTo>
                    <a:pt x="2627092" y="32339"/>
                  </a:lnTo>
                  <a:lnTo>
                    <a:pt x="2615744" y="15508"/>
                  </a:lnTo>
                  <a:lnTo>
                    <a:pt x="2598913" y="4161"/>
                  </a:lnTo>
                  <a:lnTo>
                    <a:pt x="2578303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0327" y="4007603"/>
              <a:ext cx="2631440" cy="318135"/>
            </a:xfrm>
            <a:custGeom>
              <a:avLst/>
              <a:gdLst/>
              <a:ahLst/>
              <a:cxnLst/>
              <a:rect l="l" t="t" r="r" b="b"/>
              <a:pathLst>
                <a:path w="2631440" h="318135">
                  <a:moveTo>
                    <a:pt x="0" y="52950"/>
                  </a:move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578303" y="0"/>
                  </a:lnTo>
                  <a:lnTo>
                    <a:pt x="2598913" y="4161"/>
                  </a:lnTo>
                  <a:lnTo>
                    <a:pt x="2615744" y="15508"/>
                  </a:lnTo>
                  <a:lnTo>
                    <a:pt x="2627091" y="32339"/>
                  </a:lnTo>
                  <a:lnTo>
                    <a:pt x="2631253" y="52950"/>
                  </a:lnTo>
                  <a:lnTo>
                    <a:pt x="2631253" y="264738"/>
                  </a:lnTo>
                  <a:lnTo>
                    <a:pt x="2627091" y="285349"/>
                  </a:lnTo>
                  <a:lnTo>
                    <a:pt x="2615744" y="302180"/>
                  </a:lnTo>
                  <a:lnTo>
                    <a:pt x="2598913" y="313527"/>
                  </a:lnTo>
                  <a:lnTo>
                    <a:pt x="2578303" y="317689"/>
                  </a:lnTo>
                  <a:lnTo>
                    <a:pt x="52950" y="317689"/>
                  </a:lnTo>
                  <a:lnTo>
                    <a:pt x="32339" y="313527"/>
                  </a:lnTo>
                  <a:lnTo>
                    <a:pt x="15508" y="302180"/>
                  </a:lnTo>
                  <a:lnTo>
                    <a:pt x="4161" y="285349"/>
                  </a:lnTo>
                  <a:lnTo>
                    <a:pt x="0" y="264738"/>
                  </a:lnTo>
                  <a:lnTo>
                    <a:pt x="0" y="52950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23484" y="4053840"/>
            <a:ext cx="14103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pe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ys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05284" y="3587703"/>
            <a:ext cx="845185" cy="743585"/>
            <a:chOff x="7905284" y="3587703"/>
            <a:chExt cx="845185" cy="743585"/>
          </a:xfrm>
        </p:grpSpPr>
        <p:sp>
          <p:nvSpPr>
            <p:cNvPr id="14" name="object 14"/>
            <p:cNvSpPr/>
            <p:nvPr/>
          </p:nvSpPr>
          <p:spPr>
            <a:xfrm>
              <a:off x="7910681" y="3593100"/>
              <a:ext cx="834390" cy="732790"/>
            </a:xfrm>
            <a:custGeom>
              <a:avLst/>
              <a:gdLst/>
              <a:ahLst/>
              <a:cxnLst/>
              <a:rect l="l" t="t" r="r" b="b"/>
              <a:pathLst>
                <a:path w="834390" h="732789">
                  <a:moveTo>
                    <a:pt x="711898" y="0"/>
                  </a:moveTo>
                  <a:lnTo>
                    <a:pt x="122035" y="0"/>
                  </a:lnTo>
                  <a:lnTo>
                    <a:pt x="74534" y="9590"/>
                  </a:lnTo>
                  <a:lnTo>
                    <a:pt x="35743" y="35743"/>
                  </a:lnTo>
                  <a:lnTo>
                    <a:pt x="9590" y="74533"/>
                  </a:lnTo>
                  <a:lnTo>
                    <a:pt x="0" y="122035"/>
                  </a:lnTo>
                  <a:lnTo>
                    <a:pt x="0" y="610157"/>
                  </a:lnTo>
                  <a:lnTo>
                    <a:pt x="9590" y="657658"/>
                  </a:lnTo>
                  <a:lnTo>
                    <a:pt x="35743" y="696449"/>
                  </a:lnTo>
                  <a:lnTo>
                    <a:pt x="74534" y="722602"/>
                  </a:lnTo>
                  <a:lnTo>
                    <a:pt x="122035" y="732192"/>
                  </a:lnTo>
                  <a:lnTo>
                    <a:pt x="711898" y="732192"/>
                  </a:lnTo>
                  <a:lnTo>
                    <a:pt x="759400" y="722602"/>
                  </a:lnTo>
                  <a:lnTo>
                    <a:pt x="798190" y="696449"/>
                  </a:lnTo>
                  <a:lnTo>
                    <a:pt x="824343" y="657658"/>
                  </a:lnTo>
                  <a:lnTo>
                    <a:pt x="833934" y="610157"/>
                  </a:lnTo>
                  <a:lnTo>
                    <a:pt x="833934" y="122035"/>
                  </a:lnTo>
                  <a:lnTo>
                    <a:pt x="824343" y="74533"/>
                  </a:lnTo>
                  <a:lnTo>
                    <a:pt x="798190" y="35743"/>
                  </a:lnTo>
                  <a:lnTo>
                    <a:pt x="759400" y="9590"/>
                  </a:lnTo>
                  <a:lnTo>
                    <a:pt x="711898" y="0"/>
                  </a:lnTo>
                  <a:close/>
                </a:path>
              </a:pathLst>
            </a:custGeom>
            <a:solidFill>
              <a:srgbClr val="00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0681" y="3593100"/>
              <a:ext cx="834390" cy="732790"/>
            </a:xfrm>
            <a:custGeom>
              <a:avLst/>
              <a:gdLst/>
              <a:ahLst/>
              <a:cxnLst/>
              <a:rect l="l" t="t" r="r" b="b"/>
              <a:pathLst>
                <a:path w="834390" h="732789">
                  <a:moveTo>
                    <a:pt x="0" y="122034"/>
                  </a:moveTo>
                  <a:lnTo>
                    <a:pt x="9590" y="74533"/>
                  </a:lnTo>
                  <a:lnTo>
                    <a:pt x="35743" y="35743"/>
                  </a:lnTo>
                  <a:lnTo>
                    <a:pt x="74533" y="9590"/>
                  </a:lnTo>
                  <a:lnTo>
                    <a:pt x="122034" y="0"/>
                  </a:lnTo>
                  <a:lnTo>
                    <a:pt x="711898" y="0"/>
                  </a:lnTo>
                  <a:lnTo>
                    <a:pt x="759399" y="9590"/>
                  </a:lnTo>
                  <a:lnTo>
                    <a:pt x="798189" y="35743"/>
                  </a:lnTo>
                  <a:lnTo>
                    <a:pt x="824342" y="74533"/>
                  </a:lnTo>
                  <a:lnTo>
                    <a:pt x="833933" y="122034"/>
                  </a:lnTo>
                  <a:lnTo>
                    <a:pt x="833933" y="610157"/>
                  </a:lnTo>
                  <a:lnTo>
                    <a:pt x="824342" y="657658"/>
                  </a:lnTo>
                  <a:lnTo>
                    <a:pt x="798189" y="696448"/>
                  </a:lnTo>
                  <a:lnTo>
                    <a:pt x="759399" y="722601"/>
                  </a:lnTo>
                  <a:lnTo>
                    <a:pt x="711898" y="732192"/>
                  </a:lnTo>
                  <a:lnTo>
                    <a:pt x="122034" y="732192"/>
                  </a:lnTo>
                  <a:lnTo>
                    <a:pt x="74533" y="722601"/>
                  </a:lnTo>
                  <a:lnTo>
                    <a:pt x="35743" y="696448"/>
                  </a:lnTo>
                  <a:lnTo>
                    <a:pt x="9590" y="657658"/>
                  </a:lnTo>
                  <a:lnTo>
                    <a:pt x="0" y="610157"/>
                  </a:lnTo>
                  <a:lnTo>
                    <a:pt x="0" y="122034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3485" y="3752088"/>
            <a:ext cx="57150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2225">
              <a:lnSpc>
                <a:spcPts val="1300"/>
              </a:lnSpc>
              <a:spcBef>
                <a:spcPts val="160"/>
              </a:spcBef>
            </a:pP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Optional </a:t>
            </a:r>
            <a:r>
              <a:rPr sz="11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ndo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04931" y="1823121"/>
            <a:ext cx="328930" cy="1729105"/>
            <a:chOff x="5204931" y="1823121"/>
            <a:chExt cx="328930" cy="1729105"/>
          </a:xfrm>
        </p:grpSpPr>
        <p:sp>
          <p:nvSpPr>
            <p:cNvPr id="18" name="object 18"/>
            <p:cNvSpPr/>
            <p:nvPr/>
          </p:nvSpPr>
          <p:spPr>
            <a:xfrm>
              <a:off x="5210328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0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0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A0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10328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55696" y="2286314"/>
            <a:ext cx="181610" cy="796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58770" y="1823121"/>
            <a:ext cx="328930" cy="1729105"/>
            <a:chOff x="5658770" y="1823121"/>
            <a:chExt cx="328930" cy="1729105"/>
          </a:xfrm>
        </p:grpSpPr>
        <p:sp>
          <p:nvSpPr>
            <p:cNvPr id="22" name="object 22"/>
            <p:cNvSpPr/>
            <p:nvPr/>
          </p:nvSpPr>
          <p:spPr>
            <a:xfrm>
              <a:off x="5664168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1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A0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4168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09536" y="2286314"/>
            <a:ext cx="181610" cy="796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12611" y="1823121"/>
            <a:ext cx="328930" cy="1729105"/>
            <a:chOff x="6112611" y="1823121"/>
            <a:chExt cx="328930" cy="1729105"/>
          </a:xfrm>
        </p:grpSpPr>
        <p:sp>
          <p:nvSpPr>
            <p:cNvPr id="26" name="object 26"/>
            <p:cNvSpPr/>
            <p:nvPr/>
          </p:nvSpPr>
          <p:spPr>
            <a:xfrm>
              <a:off x="6118009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1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A0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18009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5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63377" y="2286314"/>
            <a:ext cx="181610" cy="796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66452" y="1823121"/>
            <a:ext cx="328930" cy="1729105"/>
            <a:chOff x="6566452" y="1823121"/>
            <a:chExt cx="328930" cy="1729105"/>
          </a:xfrm>
        </p:grpSpPr>
        <p:sp>
          <p:nvSpPr>
            <p:cNvPr id="30" name="object 30"/>
            <p:cNvSpPr/>
            <p:nvPr/>
          </p:nvSpPr>
          <p:spPr>
            <a:xfrm>
              <a:off x="6571850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1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A0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71850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617217" y="2286314"/>
            <a:ext cx="181610" cy="796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020293" y="1823121"/>
            <a:ext cx="328930" cy="1729105"/>
            <a:chOff x="7020293" y="1823121"/>
            <a:chExt cx="328930" cy="1729105"/>
          </a:xfrm>
        </p:grpSpPr>
        <p:sp>
          <p:nvSpPr>
            <p:cNvPr id="34" name="object 34"/>
            <p:cNvSpPr/>
            <p:nvPr/>
          </p:nvSpPr>
          <p:spPr>
            <a:xfrm>
              <a:off x="7025690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1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50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50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A0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25690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71059" y="2286314"/>
            <a:ext cx="181610" cy="796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74134" y="1823121"/>
            <a:ext cx="328930" cy="1729105"/>
            <a:chOff x="7474134" y="1823121"/>
            <a:chExt cx="328930" cy="1729105"/>
          </a:xfrm>
        </p:grpSpPr>
        <p:sp>
          <p:nvSpPr>
            <p:cNvPr id="38" name="object 38"/>
            <p:cNvSpPr/>
            <p:nvPr/>
          </p:nvSpPr>
          <p:spPr>
            <a:xfrm>
              <a:off x="7479531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1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1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50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50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313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79531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524901" y="2074419"/>
            <a:ext cx="181610" cy="1221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oadab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927975" y="1823121"/>
            <a:ext cx="328930" cy="1729105"/>
            <a:chOff x="7927975" y="1823121"/>
            <a:chExt cx="328930" cy="1729105"/>
          </a:xfrm>
        </p:grpSpPr>
        <p:sp>
          <p:nvSpPr>
            <p:cNvPr id="42" name="object 42"/>
            <p:cNvSpPr/>
            <p:nvPr/>
          </p:nvSpPr>
          <p:spPr>
            <a:xfrm>
              <a:off x="7933372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0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0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80" y="1702389"/>
                  </a:lnTo>
                  <a:lnTo>
                    <a:pt x="313528" y="1685558"/>
                  </a:lnTo>
                  <a:lnTo>
                    <a:pt x="317689" y="1664948"/>
                  </a:lnTo>
                  <a:lnTo>
                    <a:pt x="317689" y="52950"/>
                  </a:lnTo>
                  <a:lnTo>
                    <a:pt x="313528" y="32339"/>
                  </a:lnTo>
                  <a:lnTo>
                    <a:pt x="302180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0088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33372" y="1828518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978737" y="2207290"/>
            <a:ext cx="181610" cy="957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ndo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81818" y="1818096"/>
            <a:ext cx="328930" cy="1729105"/>
            <a:chOff x="8381818" y="1818096"/>
            <a:chExt cx="328930" cy="1729105"/>
          </a:xfrm>
        </p:grpSpPr>
        <p:sp>
          <p:nvSpPr>
            <p:cNvPr id="46" name="object 46"/>
            <p:cNvSpPr/>
            <p:nvPr/>
          </p:nvSpPr>
          <p:spPr>
            <a:xfrm>
              <a:off x="8387216" y="1823493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264739" y="0"/>
                  </a:moveTo>
                  <a:lnTo>
                    <a:pt x="52950" y="0"/>
                  </a:lnTo>
                  <a:lnTo>
                    <a:pt x="32339" y="4161"/>
                  </a:lnTo>
                  <a:lnTo>
                    <a:pt x="15508" y="15508"/>
                  </a:lnTo>
                  <a:lnTo>
                    <a:pt x="4160" y="32339"/>
                  </a:lnTo>
                  <a:lnTo>
                    <a:pt x="0" y="52950"/>
                  </a:lnTo>
                  <a:lnTo>
                    <a:pt x="0" y="1664948"/>
                  </a:lnTo>
                  <a:lnTo>
                    <a:pt x="4160" y="1685558"/>
                  </a:lnTo>
                  <a:lnTo>
                    <a:pt x="15508" y="1702389"/>
                  </a:lnTo>
                  <a:lnTo>
                    <a:pt x="32339" y="1713737"/>
                  </a:lnTo>
                  <a:lnTo>
                    <a:pt x="52950" y="1717898"/>
                  </a:lnTo>
                  <a:lnTo>
                    <a:pt x="264739" y="1717898"/>
                  </a:lnTo>
                  <a:lnTo>
                    <a:pt x="285349" y="1713737"/>
                  </a:lnTo>
                  <a:lnTo>
                    <a:pt x="302179" y="1702389"/>
                  </a:lnTo>
                  <a:lnTo>
                    <a:pt x="313527" y="1685558"/>
                  </a:lnTo>
                  <a:lnTo>
                    <a:pt x="317687" y="1664948"/>
                  </a:lnTo>
                  <a:lnTo>
                    <a:pt x="317687" y="52950"/>
                  </a:lnTo>
                  <a:lnTo>
                    <a:pt x="313527" y="32339"/>
                  </a:lnTo>
                  <a:lnTo>
                    <a:pt x="302179" y="15508"/>
                  </a:lnTo>
                  <a:lnTo>
                    <a:pt x="285349" y="4161"/>
                  </a:lnTo>
                  <a:lnTo>
                    <a:pt x="264739" y="0"/>
                  </a:lnTo>
                  <a:close/>
                </a:path>
              </a:pathLst>
            </a:custGeom>
            <a:solidFill>
              <a:srgbClr val="0088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87216" y="1823494"/>
              <a:ext cx="318135" cy="1718310"/>
            </a:xfrm>
            <a:custGeom>
              <a:avLst/>
              <a:gdLst/>
              <a:ahLst/>
              <a:cxnLst/>
              <a:rect l="l" t="t" r="r" b="b"/>
              <a:pathLst>
                <a:path w="318134" h="1718310">
                  <a:moveTo>
                    <a:pt x="52950" y="1717898"/>
                  </a:moveTo>
                  <a:lnTo>
                    <a:pt x="32339" y="1713736"/>
                  </a:lnTo>
                  <a:lnTo>
                    <a:pt x="15508" y="1702389"/>
                  </a:lnTo>
                  <a:lnTo>
                    <a:pt x="4161" y="1685558"/>
                  </a:lnTo>
                  <a:lnTo>
                    <a:pt x="0" y="1664948"/>
                  </a:lnTo>
                  <a:lnTo>
                    <a:pt x="0" y="52950"/>
                  </a:lnTo>
                  <a:lnTo>
                    <a:pt x="4161" y="32339"/>
                  </a:lnTo>
                  <a:lnTo>
                    <a:pt x="15508" y="15508"/>
                  </a:lnTo>
                  <a:lnTo>
                    <a:pt x="32339" y="4161"/>
                  </a:lnTo>
                  <a:lnTo>
                    <a:pt x="52950" y="0"/>
                  </a:lnTo>
                  <a:lnTo>
                    <a:pt x="264738" y="0"/>
                  </a:lnTo>
                  <a:lnTo>
                    <a:pt x="285349" y="4161"/>
                  </a:lnTo>
                  <a:lnTo>
                    <a:pt x="302180" y="15508"/>
                  </a:lnTo>
                  <a:lnTo>
                    <a:pt x="313527" y="32339"/>
                  </a:lnTo>
                  <a:lnTo>
                    <a:pt x="317689" y="52950"/>
                  </a:lnTo>
                  <a:lnTo>
                    <a:pt x="317689" y="1664948"/>
                  </a:lnTo>
                  <a:lnTo>
                    <a:pt x="313527" y="1685558"/>
                  </a:lnTo>
                  <a:lnTo>
                    <a:pt x="302180" y="1702389"/>
                  </a:lnTo>
                  <a:lnTo>
                    <a:pt x="285349" y="1713736"/>
                  </a:lnTo>
                  <a:lnTo>
                    <a:pt x="264738" y="1717898"/>
                  </a:lnTo>
                  <a:lnTo>
                    <a:pt x="52950" y="1717898"/>
                  </a:lnTo>
                  <a:close/>
                </a:path>
              </a:pathLst>
            </a:custGeom>
            <a:ln w="10795">
              <a:solidFill>
                <a:srgbClr val="004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432583" y="2201194"/>
            <a:ext cx="181610" cy="957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ndo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222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Gateway</a:t>
            </a:r>
            <a:r>
              <a:rPr sz="2400" spc="-65" dirty="0"/>
              <a:t> </a:t>
            </a:r>
            <a:r>
              <a:rPr sz="2400" spc="-5" dirty="0"/>
              <a:t>Security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0036" y="683260"/>
            <a:ext cx="4514850" cy="25768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Authentication,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authorization,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audit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trails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Secure perimeter access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tunneling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(pass-through)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IEDs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firmware, configs, hardware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retrieval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reporting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8605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Firmware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80319" y="179831"/>
            <a:ext cx="3601720" cy="4243070"/>
            <a:chOff x="5280319" y="179831"/>
            <a:chExt cx="3601720" cy="4243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669" y="1074836"/>
              <a:ext cx="3291146" cy="33416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83494" y="1071661"/>
              <a:ext cx="3297554" cy="3348354"/>
            </a:xfrm>
            <a:custGeom>
              <a:avLst/>
              <a:gdLst/>
              <a:ahLst/>
              <a:cxnLst/>
              <a:rect l="l" t="t" r="r" b="b"/>
              <a:pathLst>
                <a:path w="3297554" h="3348354">
                  <a:moveTo>
                    <a:pt x="0" y="0"/>
                  </a:moveTo>
                  <a:lnTo>
                    <a:pt x="3297496" y="0"/>
                  </a:lnTo>
                  <a:lnTo>
                    <a:pt x="3297496" y="3347956"/>
                  </a:lnTo>
                  <a:lnTo>
                    <a:pt x="0" y="334795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6175" y="179831"/>
              <a:ext cx="615696" cy="579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4792"/>
              <a:ext cx="9144000" cy="350870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411878" y="540988"/>
            <a:ext cx="474345" cy="473709"/>
          </a:xfrm>
          <a:custGeom>
            <a:avLst/>
            <a:gdLst/>
            <a:ahLst/>
            <a:cxnLst/>
            <a:rect l="l" t="t" r="r" b="b"/>
            <a:pathLst>
              <a:path w="474345" h="473709">
                <a:moveTo>
                  <a:pt x="236681" y="0"/>
                </a:moveTo>
                <a:lnTo>
                  <a:pt x="189101" y="5080"/>
                </a:lnTo>
                <a:lnTo>
                  <a:pt x="144730" y="19050"/>
                </a:lnTo>
                <a:lnTo>
                  <a:pt x="104534" y="40639"/>
                </a:lnTo>
                <a:lnTo>
                  <a:pt x="69479" y="69850"/>
                </a:lnTo>
                <a:lnTo>
                  <a:pt x="40531" y="105410"/>
                </a:lnTo>
                <a:lnTo>
                  <a:pt x="18658" y="144780"/>
                </a:lnTo>
                <a:lnTo>
                  <a:pt x="4825" y="189230"/>
                </a:lnTo>
                <a:lnTo>
                  <a:pt x="0" y="237489"/>
                </a:lnTo>
                <a:lnTo>
                  <a:pt x="4825" y="285750"/>
                </a:lnTo>
                <a:lnTo>
                  <a:pt x="18658" y="330200"/>
                </a:lnTo>
                <a:lnTo>
                  <a:pt x="40531" y="369570"/>
                </a:lnTo>
                <a:lnTo>
                  <a:pt x="69479" y="405130"/>
                </a:lnTo>
                <a:lnTo>
                  <a:pt x="104534" y="434339"/>
                </a:lnTo>
                <a:lnTo>
                  <a:pt x="144730" y="455930"/>
                </a:lnTo>
                <a:lnTo>
                  <a:pt x="189101" y="469900"/>
                </a:lnTo>
                <a:lnTo>
                  <a:pt x="236681" y="473710"/>
                </a:lnTo>
                <a:lnTo>
                  <a:pt x="284509" y="469900"/>
                </a:lnTo>
                <a:lnTo>
                  <a:pt x="304760" y="463550"/>
                </a:lnTo>
                <a:lnTo>
                  <a:pt x="236681" y="463550"/>
                </a:lnTo>
                <a:lnTo>
                  <a:pt x="191346" y="458470"/>
                </a:lnTo>
                <a:lnTo>
                  <a:pt x="149034" y="445770"/>
                </a:lnTo>
                <a:lnTo>
                  <a:pt x="110677" y="424180"/>
                </a:lnTo>
                <a:lnTo>
                  <a:pt x="77206" y="397510"/>
                </a:lnTo>
                <a:lnTo>
                  <a:pt x="49552" y="363220"/>
                </a:lnTo>
                <a:lnTo>
                  <a:pt x="28646" y="325120"/>
                </a:lnTo>
                <a:lnTo>
                  <a:pt x="15419" y="283210"/>
                </a:lnTo>
                <a:lnTo>
                  <a:pt x="10803" y="237489"/>
                </a:lnTo>
                <a:lnTo>
                  <a:pt x="15419" y="191770"/>
                </a:lnTo>
                <a:lnTo>
                  <a:pt x="28646" y="149860"/>
                </a:lnTo>
                <a:lnTo>
                  <a:pt x="49552" y="111760"/>
                </a:lnTo>
                <a:lnTo>
                  <a:pt x="77206" y="77470"/>
                </a:lnTo>
                <a:lnTo>
                  <a:pt x="110677" y="50800"/>
                </a:lnTo>
                <a:lnTo>
                  <a:pt x="149034" y="29210"/>
                </a:lnTo>
                <a:lnTo>
                  <a:pt x="191346" y="16510"/>
                </a:lnTo>
                <a:lnTo>
                  <a:pt x="236681" y="11430"/>
                </a:lnTo>
                <a:lnTo>
                  <a:pt x="304760" y="11430"/>
                </a:lnTo>
                <a:lnTo>
                  <a:pt x="284509" y="5080"/>
                </a:lnTo>
                <a:lnTo>
                  <a:pt x="236681" y="0"/>
                </a:lnTo>
                <a:close/>
              </a:path>
              <a:path w="474345" h="473709">
                <a:moveTo>
                  <a:pt x="304760" y="11430"/>
                </a:moveTo>
                <a:lnTo>
                  <a:pt x="236681" y="11430"/>
                </a:lnTo>
                <a:lnTo>
                  <a:pt x="282231" y="16510"/>
                </a:lnTo>
                <a:lnTo>
                  <a:pt x="324644" y="29210"/>
                </a:lnTo>
                <a:lnTo>
                  <a:pt x="363013" y="50800"/>
                </a:lnTo>
                <a:lnTo>
                  <a:pt x="396434" y="78739"/>
                </a:lnTo>
                <a:lnTo>
                  <a:pt x="424003" y="111760"/>
                </a:lnTo>
                <a:lnTo>
                  <a:pt x="444815" y="149860"/>
                </a:lnTo>
                <a:lnTo>
                  <a:pt x="457965" y="191770"/>
                </a:lnTo>
                <a:lnTo>
                  <a:pt x="462550" y="237489"/>
                </a:lnTo>
                <a:lnTo>
                  <a:pt x="457965" y="283210"/>
                </a:lnTo>
                <a:lnTo>
                  <a:pt x="444815" y="325120"/>
                </a:lnTo>
                <a:lnTo>
                  <a:pt x="424003" y="363220"/>
                </a:lnTo>
                <a:lnTo>
                  <a:pt x="396434" y="397510"/>
                </a:lnTo>
                <a:lnTo>
                  <a:pt x="363013" y="424180"/>
                </a:lnTo>
                <a:lnTo>
                  <a:pt x="324644" y="445770"/>
                </a:lnTo>
                <a:lnTo>
                  <a:pt x="282231" y="458470"/>
                </a:lnTo>
                <a:lnTo>
                  <a:pt x="236681" y="463550"/>
                </a:lnTo>
                <a:lnTo>
                  <a:pt x="304760" y="463550"/>
                </a:lnTo>
                <a:lnTo>
                  <a:pt x="369384" y="434339"/>
                </a:lnTo>
                <a:lnTo>
                  <a:pt x="404518" y="405130"/>
                </a:lnTo>
                <a:lnTo>
                  <a:pt x="433509" y="369570"/>
                </a:lnTo>
                <a:lnTo>
                  <a:pt x="455400" y="330200"/>
                </a:lnTo>
                <a:lnTo>
                  <a:pt x="469236" y="285750"/>
                </a:lnTo>
                <a:lnTo>
                  <a:pt x="474060" y="237489"/>
                </a:lnTo>
                <a:lnTo>
                  <a:pt x="469236" y="189230"/>
                </a:lnTo>
                <a:lnTo>
                  <a:pt x="455400" y="144780"/>
                </a:lnTo>
                <a:lnTo>
                  <a:pt x="433509" y="105410"/>
                </a:lnTo>
                <a:lnTo>
                  <a:pt x="404518" y="69850"/>
                </a:lnTo>
                <a:lnTo>
                  <a:pt x="369384" y="40639"/>
                </a:lnTo>
                <a:lnTo>
                  <a:pt x="329062" y="19050"/>
                </a:lnTo>
                <a:lnTo>
                  <a:pt x="304760" y="11430"/>
                </a:lnTo>
                <a:close/>
              </a:path>
              <a:path w="474345" h="473709">
                <a:moveTo>
                  <a:pt x="170380" y="436880"/>
                </a:moveTo>
                <a:lnTo>
                  <a:pt x="169614" y="436880"/>
                </a:lnTo>
                <a:lnTo>
                  <a:pt x="169614" y="438150"/>
                </a:lnTo>
                <a:lnTo>
                  <a:pt x="170380" y="438150"/>
                </a:lnTo>
                <a:lnTo>
                  <a:pt x="178771" y="440689"/>
                </a:lnTo>
                <a:lnTo>
                  <a:pt x="193102" y="444500"/>
                </a:lnTo>
                <a:lnTo>
                  <a:pt x="212647" y="447039"/>
                </a:lnTo>
                <a:lnTo>
                  <a:pt x="236681" y="448310"/>
                </a:lnTo>
                <a:lnTo>
                  <a:pt x="281819" y="444500"/>
                </a:lnTo>
                <a:lnTo>
                  <a:pt x="221273" y="444500"/>
                </a:lnTo>
                <a:lnTo>
                  <a:pt x="202693" y="443230"/>
                </a:lnTo>
                <a:lnTo>
                  <a:pt x="187147" y="440689"/>
                </a:lnTo>
                <a:lnTo>
                  <a:pt x="170380" y="436880"/>
                </a:lnTo>
                <a:close/>
              </a:path>
              <a:path w="474345" h="473709">
                <a:moveTo>
                  <a:pt x="367516" y="401320"/>
                </a:moveTo>
                <a:lnTo>
                  <a:pt x="259835" y="401320"/>
                </a:lnTo>
                <a:lnTo>
                  <a:pt x="267501" y="408939"/>
                </a:lnTo>
                <a:lnTo>
                  <a:pt x="267501" y="417830"/>
                </a:lnTo>
                <a:lnTo>
                  <a:pt x="264287" y="427989"/>
                </a:lnTo>
                <a:lnTo>
                  <a:pt x="255079" y="436880"/>
                </a:lnTo>
                <a:lnTo>
                  <a:pt x="240525" y="441960"/>
                </a:lnTo>
                <a:lnTo>
                  <a:pt x="221273" y="444500"/>
                </a:lnTo>
                <a:lnTo>
                  <a:pt x="281819" y="444500"/>
                </a:lnTo>
                <a:lnTo>
                  <a:pt x="324820" y="430530"/>
                </a:lnTo>
                <a:lnTo>
                  <a:pt x="362980" y="406400"/>
                </a:lnTo>
                <a:lnTo>
                  <a:pt x="367516" y="401320"/>
                </a:lnTo>
                <a:close/>
              </a:path>
              <a:path w="474345" h="473709">
                <a:moveTo>
                  <a:pt x="37785" y="170180"/>
                </a:moveTo>
                <a:lnTo>
                  <a:pt x="36249" y="170180"/>
                </a:lnTo>
                <a:lnTo>
                  <a:pt x="34561" y="175260"/>
                </a:lnTo>
                <a:lnTo>
                  <a:pt x="30847" y="190500"/>
                </a:lnTo>
                <a:lnTo>
                  <a:pt x="27133" y="210820"/>
                </a:lnTo>
                <a:lnTo>
                  <a:pt x="25445" y="237489"/>
                </a:lnTo>
                <a:lnTo>
                  <a:pt x="30108" y="283210"/>
                </a:lnTo>
                <a:lnTo>
                  <a:pt x="44244" y="325120"/>
                </a:lnTo>
                <a:lnTo>
                  <a:pt x="68075" y="363220"/>
                </a:lnTo>
                <a:lnTo>
                  <a:pt x="101821" y="393700"/>
                </a:lnTo>
                <a:lnTo>
                  <a:pt x="145703" y="415289"/>
                </a:lnTo>
                <a:lnTo>
                  <a:pt x="181585" y="422910"/>
                </a:lnTo>
                <a:lnTo>
                  <a:pt x="193526" y="422910"/>
                </a:lnTo>
                <a:lnTo>
                  <a:pt x="216209" y="420370"/>
                </a:lnTo>
                <a:lnTo>
                  <a:pt x="229854" y="412750"/>
                </a:lnTo>
                <a:lnTo>
                  <a:pt x="239592" y="405130"/>
                </a:lnTo>
                <a:lnTo>
                  <a:pt x="250553" y="401320"/>
                </a:lnTo>
                <a:lnTo>
                  <a:pt x="367516" y="401320"/>
                </a:lnTo>
                <a:lnTo>
                  <a:pt x="393596" y="372110"/>
                </a:lnTo>
                <a:lnTo>
                  <a:pt x="398987" y="360680"/>
                </a:lnTo>
                <a:lnTo>
                  <a:pt x="144167" y="360680"/>
                </a:lnTo>
                <a:lnTo>
                  <a:pt x="127529" y="358139"/>
                </a:lnTo>
                <a:lnTo>
                  <a:pt x="115734" y="349250"/>
                </a:lnTo>
                <a:lnTo>
                  <a:pt x="108709" y="336550"/>
                </a:lnTo>
                <a:lnTo>
                  <a:pt x="106384" y="322580"/>
                </a:lnTo>
                <a:lnTo>
                  <a:pt x="107953" y="311150"/>
                </a:lnTo>
                <a:lnTo>
                  <a:pt x="112562" y="299720"/>
                </a:lnTo>
                <a:lnTo>
                  <a:pt x="120059" y="287020"/>
                </a:lnTo>
                <a:lnTo>
                  <a:pt x="130295" y="275589"/>
                </a:lnTo>
                <a:lnTo>
                  <a:pt x="139964" y="267970"/>
                </a:lnTo>
                <a:lnTo>
                  <a:pt x="57092" y="267970"/>
                </a:lnTo>
                <a:lnTo>
                  <a:pt x="46349" y="264160"/>
                </a:lnTo>
                <a:lnTo>
                  <a:pt x="37800" y="255270"/>
                </a:lnTo>
                <a:lnTo>
                  <a:pt x="32152" y="241300"/>
                </a:lnTo>
                <a:lnTo>
                  <a:pt x="30112" y="220980"/>
                </a:lnTo>
                <a:lnTo>
                  <a:pt x="31203" y="203200"/>
                </a:lnTo>
                <a:lnTo>
                  <a:pt x="33660" y="187960"/>
                </a:lnTo>
                <a:lnTo>
                  <a:pt x="36262" y="176530"/>
                </a:lnTo>
                <a:lnTo>
                  <a:pt x="37785" y="171450"/>
                </a:lnTo>
                <a:lnTo>
                  <a:pt x="37785" y="170180"/>
                </a:lnTo>
                <a:close/>
              </a:path>
              <a:path w="474345" h="473709">
                <a:moveTo>
                  <a:pt x="277530" y="205739"/>
                </a:moveTo>
                <a:lnTo>
                  <a:pt x="265865" y="213360"/>
                </a:lnTo>
                <a:lnTo>
                  <a:pt x="252965" y="222250"/>
                </a:lnTo>
                <a:lnTo>
                  <a:pt x="217373" y="242570"/>
                </a:lnTo>
                <a:lnTo>
                  <a:pt x="212302" y="289560"/>
                </a:lnTo>
                <a:lnTo>
                  <a:pt x="198266" y="326389"/>
                </a:lnTo>
                <a:lnTo>
                  <a:pt x="165661" y="356870"/>
                </a:lnTo>
                <a:lnTo>
                  <a:pt x="144167" y="360680"/>
                </a:lnTo>
                <a:lnTo>
                  <a:pt x="306058" y="360680"/>
                </a:lnTo>
                <a:lnTo>
                  <a:pt x="276155" y="354330"/>
                </a:lnTo>
                <a:lnTo>
                  <a:pt x="254701" y="337820"/>
                </a:lnTo>
                <a:lnTo>
                  <a:pt x="241773" y="313689"/>
                </a:lnTo>
                <a:lnTo>
                  <a:pt x="237446" y="288289"/>
                </a:lnTo>
                <a:lnTo>
                  <a:pt x="242838" y="257810"/>
                </a:lnTo>
                <a:lnTo>
                  <a:pt x="255741" y="234950"/>
                </a:lnTo>
                <a:lnTo>
                  <a:pt x="271245" y="220980"/>
                </a:lnTo>
                <a:lnTo>
                  <a:pt x="284441" y="213360"/>
                </a:lnTo>
                <a:lnTo>
                  <a:pt x="281376" y="210820"/>
                </a:lnTo>
                <a:lnTo>
                  <a:pt x="279841" y="208280"/>
                </a:lnTo>
                <a:lnTo>
                  <a:pt x="277530" y="205739"/>
                </a:lnTo>
                <a:close/>
              </a:path>
              <a:path w="474345" h="473709">
                <a:moveTo>
                  <a:pt x="413688" y="248920"/>
                </a:moveTo>
                <a:lnTo>
                  <a:pt x="324531" y="248920"/>
                </a:lnTo>
                <a:lnTo>
                  <a:pt x="343898" y="252730"/>
                </a:lnTo>
                <a:lnTo>
                  <a:pt x="357903" y="264160"/>
                </a:lnTo>
                <a:lnTo>
                  <a:pt x="366408" y="280670"/>
                </a:lnTo>
                <a:lnTo>
                  <a:pt x="369274" y="299720"/>
                </a:lnTo>
                <a:lnTo>
                  <a:pt x="364599" y="322580"/>
                </a:lnTo>
                <a:lnTo>
                  <a:pt x="351540" y="341630"/>
                </a:lnTo>
                <a:lnTo>
                  <a:pt x="331544" y="355600"/>
                </a:lnTo>
                <a:lnTo>
                  <a:pt x="306058" y="360680"/>
                </a:lnTo>
                <a:lnTo>
                  <a:pt x="398987" y="360680"/>
                </a:lnTo>
                <a:lnTo>
                  <a:pt x="417560" y="316230"/>
                </a:lnTo>
                <a:lnTo>
                  <a:pt x="422460" y="281939"/>
                </a:lnTo>
                <a:lnTo>
                  <a:pt x="419086" y="259080"/>
                </a:lnTo>
                <a:lnTo>
                  <a:pt x="413688" y="248920"/>
                </a:lnTo>
                <a:close/>
              </a:path>
              <a:path w="474345" h="473709">
                <a:moveTo>
                  <a:pt x="196594" y="254000"/>
                </a:moveTo>
                <a:lnTo>
                  <a:pt x="173522" y="267970"/>
                </a:lnTo>
                <a:lnTo>
                  <a:pt x="151313" y="284480"/>
                </a:lnTo>
                <a:lnTo>
                  <a:pt x="134594" y="303530"/>
                </a:lnTo>
                <a:lnTo>
                  <a:pt x="127993" y="323850"/>
                </a:lnTo>
                <a:lnTo>
                  <a:pt x="127993" y="335280"/>
                </a:lnTo>
                <a:lnTo>
                  <a:pt x="134899" y="340360"/>
                </a:lnTo>
                <a:lnTo>
                  <a:pt x="144167" y="340360"/>
                </a:lnTo>
                <a:lnTo>
                  <a:pt x="165917" y="331470"/>
                </a:lnTo>
                <a:lnTo>
                  <a:pt x="181073" y="311150"/>
                </a:lnTo>
                <a:lnTo>
                  <a:pt x="190883" y="284480"/>
                </a:lnTo>
                <a:lnTo>
                  <a:pt x="196594" y="254000"/>
                </a:lnTo>
                <a:close/>
              </a:path>
              <a:path w="474345" h="473709">
                <a:moveTo>
                  <a:pt x="303745" y="223520"/>
                </a:moveTo>
                <a:lnTo>
                  <a:pt x="291389" y="228600"/>
                </a:lnTo>
                <a:lnTo>
                  <a:pt x="277731" y="240030"/>
                </a:lnTo>
                <a:lnTo>
                  <a:pt x="266675" y="259080"/>
                </a:lnTo>
                <a:lnTo>
                  <a:pt x="262122" y="285750"/>
                </a:lnTo>
                <a:lnTo>
                  <a:pt x="265325" y="306070"/>
                </a:lnTo>
                <a:lnTo>
                  <a:pt x="274451" y="323850"/>
                </a:lnTo>
                <a:lnTo>
                  <a:pt x="288780" y="335280"/>
                </a:lnTo>
                <a:lnTo>
                  <a:pt x="307591" y="340360"/>
                </a:lnTo>
                <a:lnTo>
                  <a:pt x="322415" y="336550"/>
                </a:lnTo>
                <a:lnTo>
                  <a:pt x="334769" y="328930"/>
                </a:lnTo>
                <a:lnTo>
                  <a:pt x="343362" y="316230"/>
                </a:lnTo>
                <a:lnTo>
                  <a:pt x="343906" y="313689"/>
                </a:lnTo>
                <a:lnTo>
                  <a:pt x="308345" y="313689"/>
                </a:lnTo>
                <a:lnTo>
                  <a:pt x="299203" y="311150"/>
                </a:lnTo>
                <a:lnTo>
                  <a:pt x="291859" y="304800"/>
                </a:lnTo>
                <a:lnTo>
                  <a:pt x="286970" y="295910"/>
                </a:lnTo>
                <a:lnTo>
                  <a:pt x="285195" y="284480"/>
                </a:lnTo>
                <a:lnTo>
                  <a:pt x="288308" y="270510"/>
                </a:lnTo>
                <a:lnTo>
                  <a:pt x="296776" y="259080"/>
                </a:lnTo>
                <a:lnTo>
                  <a:pt x="309288" y="251460"/>
                </a:lnTo>
                <a:lnTo>
                  <a:pt x="324531" y="248920"/>
                </a:lnTo>
                <a:lnTo>
                  <a:pt x="413688" y="248920"/>
                </a:lnTo>
                <a:lnTo>
                  <a:pt x="411664" y="245110"/>
                </a:lnTo>
                <a:lnTo>
                  <a:pt x="404242" y="234950"/>
                </a:lnTo>
                <a:lnTo>
                  <a:pt x="401243" y="224789"/>
                </a:lnTo>
                <a:lnTo>
                  <a:pt x="309637" y="224789"/>
                </a:lnTo>
                <a:lnTo>
                  <a:pt x="303745" y="223520"/>
                </a:lnTo>
                <a:close/>
              </a:path>
              <a:path w="474345" h="473709">
                <a:moveTo>
                  <a:pt x="323753" y="267970"/>
                </a:moveTo>
                <a:lnTo>
                  <a:pt x="316087" y="267970"/>
                </a:lnTo>
                <a:lnTo>
                  <a:pt x="307591" y="274320"/>
                </a:lnTo>
                <a:lnTo>
                  <a:pt x="307591" y="281939"/>
                </a:lnTo>
                <a:lnTo>
                  <a:pt x="308511" y="289560"/>
                </a:lnTo>
                <a:lnTo>
                  <a:pt x="312031" y="295910"/>
                </a:lnTo>
                <a:lnTo>
                  <a:pt x="315838" y="299720"/>
                </a:lnTo>
                <a:lnTo>
                  <a:pt x="317620" y="306070"/>
                </a:lnTo>
                <a:lnTo>
                  <a:pt x="317620" y="311150"/>
                </a:lnTo>
                <a:lnTo>
                  <a:pt x="313021" y="313689"/>
                </a:lnTo>
                <a:lnTo>
                  <a:pt x="343906" y="313689"/>
                </a:lnTo>
                <a:lnTo>
                  <a:pt x="346903" y="299720"/>
                </a:lnTo>
                <a:lnTo>
                  <a:pt x="345452" y="288289"/>
                </a:lnTo>
                <a:lnTo>
                  <a:pt x="341105" y="278130"/>
                </a:lnTo>
                <a:lnTo>
                  <a:pt x="333870" y="270510"/>
                </a:lnTo>
                <a:lnTo>
                  <a:pt x="323753" y="267970"/>
                </a:lnTo>
                <a:close/>
              </a:path>
              <a:path w="474345" h="473709">
                <a:moveTo>
                  <a:pt x="445279" y="207010"/>
                </a:moveTo>
                <a:lnTo>
                  <a:pt x="417029" y="207010"/>
                </a:lnTo>
                <a:lnTo>
                  <a:pt x="427429" y="209550"/>
                </a:lnTo>
                <a:lnTo>
                  <a:pt x="436022" y="219710"/>
                </a:lnTo>
                <a:lnTo>
                  <a:pt x="441867" y="233680"/>
                </a:lnTo>
                <a:lnTo>
                  <a:pt x="443890" y="252730"/>
                </a:lnTo>
                <a:lnTo>
                  <a:pt x="443937" y="255270"/>
                </a:lnTo>
                <a:lnTo>
                  <a:pt x="442705" y="273050"/>
                </a:lnTo>
                <a:lnTo>
                  <a:pt x="439802" y="289560"/>
                </a:lnTo>
                <a:lnTo>
                  <a:pt x="436900" y="299720"/>
                </a:lnTo>
                <a:lnTo>
                  <a:pt x="435580" y="303530"/>
                </a:lnTo>
                <a:lnTo>
                  <a:pt x="435580" y="304800"/>
                </a:lnTo>
                <a:lnTo>
                  <a:pt x="436335" y="304800"/>
                </a:lnTo>
                <a:lnTo>
                  <a:pt x="436335" y="306070"/>
                </a:lnTo>
                <a:lnTo>
                  <a:pt x="437113" y="306070"/>
                </a:lnTo>
                <a:lnTo>
                  <a:pt x="446987" y="264160"/>
                </a:lnTo>
                <a:lnTo>
                  <a:pt x="448675" y="237489"/>
                </a:lnTo>
                <a:lnTo>
                  <a:pt x="445279" y="207010"/>
                </a:lnTo>
                <a:close/>
              </a:path>
              <a:path w="474345" h="473709">
                <a:moveTo>
                  <a:pt x="236681" y="25400"/>
                </a:moveTo>
                <a:lnTo>
                  <a:pt x="191673" y="30480"/>
                </a:lnTo>
                <a:lnTo>
                  <a:pt x="149007" y="44450"/>
                </a:lnTo>
                <a:lnTo>
                  <a:pt x="111193" y="68580"/>
                </a:lnTo>
                <a:lnTo>
                  <a:pt x="80741" y="102870"/>
                </a:lnTo>
                <a:lnTo>
                  <a:pt x="60161" y="146050"/>
                </a:lnTo>
                <a:lnTo>
                  <a:pt x="50890" y="193039"/>
                </a:lnTo>
                <a:lnTo>
                  <a:pt x="54386" y="215900"/>
                </a:lnTo>
                <a:lnTo>
                  <a:pt x="62078" y="229870"/>
                </a:lnTo>
                <a:lnTo>
                  <a:pt x="69770" y="240030"/>
                </a:lnTo>
                <a:lnTo>
                  <a:pt x="73266" y="251460"/>
                </a:lnTo>
                <a:lnTo>
                  <a:pt x="73266" y="260350"/>
                </a:lnTo>
                <a:lnTo>
                  <a:pt x="65531" y="267970"/>
                </a:lnTo>
                <a:lnTo>
                  <a:pt x="139964" y="267970"/>
                </a:lnTo>
                <a:lnTo>
                  <a:pt x="144799" y="264160"/>
                </a:lnTo>
                <a:lnTo>
                  <a:pt x="160830" y="254000"/>
                </a:lnTo>
                <a:lnTo>
                  <a:pt x="198894" y="232410"/>
                </a:lnTo>
                <a:lnTo>
                  <a:pt x="199406" y="229870"/>
                </a:lnTo>
                <a:lnTo>
                  <a:pt x="174985" y="229870"/>
                </a:lnTo>
                <a:lnTo>
                  <a:pt x="165120" y="227330"/>
                </a:lnTo>
                <a:lnTo>
                  <a:pt x="156771" y="222250"/>
                </a:lnTo>
                <a:lnTo>
                  <a:pt x="150593" y="214630"/>
                </a:lnTo>
                <a:lnTo>
                  <a:pt x="147238" y="205739"/>
                </a:lnTo>
                <a:lnTo>
                  <a:pt x="134376" y="203200"/>
                </a:lnTo>
                <a:lnTo>
                  <a:pt x="124038" y="195580"/>
                </a:lnTo>
                <a:lnTo>
                  <a:pt x="117021" y="184150"/>
                </a:lnTo>
                <a:lnTo>
                  <a:pt x="114122" y="170180"/>
                </a:lnTo>
                <a:lnTo>
                  <a:pt x="115237" y="160020"/>
                </a:lnTo>
                <a:lnTo>
                  <a:pt x="118445" y="151130"/>
                </a:lnTo>
                <a:lnTo>
                  <a:pt x="123534" y="144780"/>
                </a:lnTo>
                <a:lnTo>
                  <a:pt x="130295" y="142239"/>
                </a:lnTo>
                <a:lnTo>
                  <a:pt x="159621" y="142239"/>
                </a:lnTo>
                <a:lnTo>
                  <a:pt x="162564" y="135889"/>
                </a:lnTo>
                <a:lnTo>
                  <a:pt x="179968" y="116839"/>
                </a:lnTo>
                <a:lnTo>
                  <a:pt x="201195" y="109220"/>
                </a:lnTo>
                <a:lnTo>
                  <a:pt x="403029" y="109220"/>
                </a:lnTo>
                <a:lnTo>
                  <a:pt x="372231" y="81280"/>
                </a:lnTo>
                <a:lnTo>
                  <a:pt x="356771" y="73660"/>
                </a:lnTo>
                <a:lnTo>
                  <a:pt x="213535" y="73660"/>
                </a:lnTo>
                <a:lnTo>
                  <a:pt x="206631" y="66039"/>
                </a:lnTo>
                <a:lnTo>
                  <a:pt x="206631" y="57150"/>
                </a:lnTo>
                <a:lnTo>
                  <a:pt x="209844" y="46989"/>
                </a:lnTo>
                <a:lnTo>
                  <a:pt x="219050" y="38100"/>
                </a:lnTo>
                <a:lnTo>
                  <a:pt x="233603" y="33020"/>
                </a:lnTo>
                <a:lnTo>
                  <a:pt x="252854" y="30480"/>
                </a:lnTo>
                <a:lnTo>
                  <a:pt x="283203" y="30480"/>
                </a:lnTo>
                <a:lnTo>
                  <a:pt x="261992" y="26670"/>
                </a:lnTo>
                <a:lnTo>
                  <a:pt x="236681" y="25400"/>
                </a:lnTo>
                <a:close/>
              </a:path>
              <a:path w="474345" h="473709">
                <a:moveTo>
                  <a:pt x="201195" y="220980"/>
                </a:moveTo>
                <a:lnTo>
                  <a:pt x="195060" y="224789"/>
                </a:lnTo>
                <a:lnTo>
                  <a:pt x="181589" y="229870"/>
                </a:lnTo>
                <a:lnTo>
                  <a:pt x="199406" y="229870"/>
                </a:lnTo>
                <a:lnTo>
                  <a:pt x="201195" y="220980"/>
                </a:lnTo>
                <a:close/>
              </a:path>
              <a:path w="474345" h="473709">
                <a:moveTo>
                  <a:pt x="444855" y="203200"/>
                </a:moveTo>
                <a:lnTo>
                  <a:pt x="329182" y="203200"/>
                </a:lnTo>
                <a:lnTo>
                  <a:pt x="339991" y="205739"/>
                </a:lnTo>
                <a:lnTo>
                  <a:pt x="340771" y="213360"/>
                </a:lnTo>
                <a:lnTo>
                  <a:pt x="335303" y="222250"/>
                </a:lnTo>
                <a:lnTo>
                  <a:pt x="322541" y="224789"/>
                </a:lnTo>
                <a:lnTo>
                  <a:pt x="401243" y="224789"/>
                </a:lnTo>
                <a:lnTo>
                  <a:pt x="400869" y="223520"/>
                </a:lnTo>
                <a:lnTo>
                  <a:pt x="400869" y="213360"/>
                </a:lnTo>
                <a:lnTo>
                  <a:pt x="407831" y="207010"/>
                </a:lnTo>
                <a:lnTo>
                  <a:pt x="445279" y="207010"/>
                </a:lnTo>
                <a:lnTo>
                  <a:pt x="444855" y="203200"/>
                </a:lnTo>
                <a:close/>
              </a:path>
              <a:path w="474345" h="473709">
                <a:moveTo>
                  <a:pt x="271369" y="163830"/>
                </a:moveTo>
                <a:lnTo>
                  <a:pt x="236681" y="163830"/>
                </a:lnTo>
                <a:lnTo>
                  <a:pt x="239749" y="167639"/>
                </a:lnTo>
                <a:lnTo>
                  <a:pt x="239749" y="172720"/>
                </a:lnTo>
                <a:lnTo>
                  <a:pt x="237940" y="180339"/>
                </a:lnTo>
                <a:lnTo>
                  <a:pt x="233387" y="187960"/>
                </a:lnTo>
                <a:lnTo>
                  <a:pt x="227395" y="196850"/>
                </a:lnTo>
                <a:lnTo>
                  <a:pt x="221273" y="203200"/>
                </a:lnTo>
                <a:lnTo>
                  <a:pt x="218970" y="213360"/>
                </a:lnTo>
                <a:lnTo>
                  <a:pt x="218139" y="220980"/>
                </a:lnTo>
                <a:lnTo>
                  <a:pt x="218139" y="223520"/>
                </a:lnTo>
                <a:lnTo>
                  <a:pt x="233831" y="214630"/>
                </a:lnTo>
                <a:lnTo>
                  <a:pt x="247059" y="205739"/>
                </a:lnTo>
                <a:lnTo>
                  <a:pt x="259122" y="198120"/>
                </a:lnTo>
                <a:lnTo>
                  <a:pt x="271320" y="189230"/>
                </a:lnTo>
                <a:lnTo>
                  <a:pt x="269787" y="184150"/>
                </a:lnTo>
                <a:lnTo>
                  <a:pt x="269787" y="173989"/>
                </a:lnTo>
                <a:lnTo>
                  <a:pt x="271369" y="163830"/>
                </a:lnTo>
                <a:close/>
              </a:path>
              <a:path w="474345" h="473709">
                <a:moveTo>
                  <a:pt x="316842" y="109220"/>
                </a:moveTo>
                <a:lnTo>
                  <a:pt x="201195" y="109220"/>
                </a:lnTo>
                <a:lnTo>
                  <a:pt x="212838" y="111760"/>
                </a:lnTo>
                <a:lnTo>
                  <a:pt x="219625" y="116839"/>
                </a:lnTo>
                <a:lnTo>
                  <a:pt x="222793" y="124460"/>
                </a:lnTo>
                <a:lnTo>
                  <a:pt x="223574" y="130810"/>
                </a:lnTo>
                <a:lnTo>
                  <a:pt x="218254" y="153670"/>
                </a:lnTo>
                <a:lnTo>
                  <a:pt x="204697" y="175260"/>
                </a:lnTo>
                <a:lnTo>
                  <a:pt x="186514" y="193039"/>
                </a:lnTo>
                <a:lnTo>
                  <a:pt x="167312" y="203200"/>
                </a:lnTo>
                <a:lnTo>
                  <a:pt x="168079" y="207010"/>
                </a:lnTo>
                <a:lnTo>
                  <a:pt x="170380" y="213360"/>
                </a:lnTo>
                <a:lnTo>
                  <a:pt x="178885" y="213360"/>
                </a:lnTo>
                <a:lnTo>
                  <a:pt x="209412" y="186689"/>
                </a:lnTo>
                <a:lnTo>
                  <a:pt x="215207" y="175260"/>
                </a:lnTo>
                <a:lnTo>
                  <a:pt x="222883" y="166370"/>
                </a:lnTo>
                <a:lnTo>
                  <a:pt x="232075" y="163830"/>
                </a:lnTo>
                <a:lnTo>
                  <a:pt x="271369" y="163830"/>
                </a:lnTo>
                <a:lnTo>
                  <a:pt x="273347" y="151130"/>
                </a:lnTo>
                <a:lnTo>
                  <a:pt x="283201" y="130810"/>
                </a:lnTo>
                <a:lnTo>
                  <a:pt x="298111" y="115570"/>
                </a:lnTo>
                <a:lnTo>
                  <a:pt x="316842" y="109220"/>
                </a:lnTo>
                <a:close/>
              </a:path>
              <a:path w="474345" h="473709">
                <a:moveTo>
                  <a:pt x="403029" y="109220"/>
                </a:moveTo>
                <a:lnTo>
                  <a:pt x="316842" y="109220"/>
                </a:lnTo>
                <a:lnTo>
                  <a:pt x="326958" y="111760"/>
                </a:lnTo>
                <a:lnTo>
                  <a:pt x="334194" y="115570"/>
                </a:lnTo>
                <a:lnTo>
                  <a:pt x="338541" y="123189"/>
                </a:lnTo>
                <a:lnTo>
                  <a:pt x="339991" y="130810"/>
                </a:lnTo>
                <a:lnTo>
                  <a:pt x="336553" y="147320"/>
                </a:lnTo>
                <a:lnTo>
                  <a:pt x="326967" y="163830"/>
                </a:lnTo>
                <a:lnTo>
                  <a:pt x="312325" y="179070"/>
                </a:lnTo>
                <a:lnTo>
                  <a:pt x="293716" y="193039"/>
                </a:lnTo>
                <a:lnTo>
                  <a:pt x="296003" y="199389"/>
                </a:lnTo>
                <a:lnTo>
                  <a:pt x="299069" y="203200"/>
                </a:lnTo>
                <a:lnTo>
                  <a:pt x="303745" y="205739"/>
                </a:lnTo>
                <a:lnTo>
                  <a:pt x="312190" y="203200"/>
                </a:lnTo>
                <a:lnTo>
                  <a:pt x="444855" y="203200"/>
                </a:lnTo>
                <a:lnTo>
                  <a:pt x="443723" y="193039"/>
                </a:lnTo>
                <a:lnTo>
                  <a:pt x="429550" y="149860"/>
                </a:lnTo>
                <a:lnTo>
                  <a:pt x="405828" y="111760"/>
                </a:lnTo>
                <a:lnTo>
                  <a:pt x="403029" y="109220"/>
                </a:lnTo>
                <a:close/>
              </a:path>
              <a:path w="474345" h="473709">
                <a:moveTo>
                  <a:pt x="159621" y="142239"/>
                </a:moveTo>
                <a:lnTo>
                  <a:pt x="134131" y="142239"/>
                </a:lnTo>
                <a:lnTo>
                  <a:pt x="134899" y="144780"/>
                </a:lnTo>
                <a:lnTo>
                  <a:pt x="134899" y="151130"/>
                </a:lnTo>
                <a:lnTo>
                  <a:pt x="131828" y="158750"/>
                </a:lnTo>
                <a:lnTo>
                  <a:pt x="131828" y="176530"/>
                </a:lnTo>
                <a:lnTo>
                  <a:pt x="135666" y="187960"/>
                </a:lnTo>
                <a:lnTo>
                  <a:pt x="146469" y="187960"/>
                </a:lnTo>
                <a:lnTo>
                  <a:pt x="150794" y="161289"/>
                </a:lnTo>
                <a:lnTo>
                  <a:pt x="159621" y="142239"/>
                </a:lnTo>
                <a:close/>
              </a:path>
              <a:path w="474345" h="473709">
                <a:moveTo>
                  <a:pt x="200430" y="127000"/>
                </a:moveTo>
                <a:lnTo>
                  <a:pt x="189486" y="130810"/>
                </a:lnTo>
                <a:lnTo>
                  <a:pt x="178189" y="146050"/>
                </a:lnTo>
                <a:lnTo>
                  <a:pt x="169348" y="166370"/>
                </a:lnTo>
                <a:lnTo>
                  <a:pt x="165776" y="185420"/>
                </a:lnTo>
                <a:lnTo>
                  <a:pt x="182771" y="171450"/>
                </a:lnTo>
                <a:lnTo>
                  <a:pt x="197249" y="153670"/>
                </a:lnTo>
                <a:lnTo>
                  <a:pt x="204653" y="135889"/>
                </a:lnTo>
                <a:lnTo>
                  <a:pt x="200430" y="127000"/>
                </a:lnTo>
                <a:close/>
              </a:path>
              <a:path w="474345" h="473709">
                <a:moveTo>
                  <a:pt x="318375" y="127000"/>
                </a:moveTo>
                <a:lnTo>
                  <a:pt x="309690" y="129539"/>
                </a:lnTo>
                <a:lnTo>
                  <a:pt x="300362" y="139700"/>
                </a:lnTo>
                <a:lnTo>
                  <a:pt x="292915" y="156210"/>
                </a:lnTo>
                <a:lnTo>
                  <a:pt x="289872" y="176530"/>
                </a:lnTo>
                <a:lnTo>
                  <a:pt x="304395" y="161289"/>
                </a:lnTo>
                <a:lnTo>
                  <a:pt x="315971" y="147320"/>
                </a:lnTo>
                <a:lnTo>
                  <a:pt x="321623" y="134620"/>
                </a:lnTo>
                <a:lnTo>
                  <a:pt x="318375" y="127000"/>
                </a:lnTo>
                <a:close/>
              </a:path>
              <a:path w="474345" h="473709">
                <a:moveTo>
                  <a:pt x="292505" y="52070"/>
                </a:moveTo>
                <a:lnTo>
                  <a:pt x="280596" y="52070"/>
                </a:lnTo>
                <a:lnTo>
                  <a:pt x="257807" y="54610"/>
                </a:lnTo>
                <a:lnTo>
                  <a:pt x="243983" y="62230"/>
                </a:lnTo>
                <a:lnTo>
                  <a:pt x="234210" y="69850"/>
                </a:lnTo>
                <a:lnTo>
                  <a:pt x="223574" y="73660"/>
                </a:lnTo>
                <a:lnTo>
                  <a:pt x="356771" y="73660"/>
                </a:lnTo>
                <a:lnTo>
                  <a:pt x="328429" y="59689"/>
                </a:lnTo>
                <a:lnTo>
                  <a:pt x="292505" y="52070"/>
                </a:lnTo>
                <a:close/>
              </a:path>
              <a:path w="474345" h="473709">
                <a:moveTo>
                  <a:pt x="283203" y="30480"/>
                </a:moveTo>
                <a:lnTo>
                  <a:pt x="252854" y="30480"/>
                </a:lnTo>
                <a:lnTo>
                  <a:pt x="273363" y="31750"/>
                </a:lnTo>
                <a:lnTo>
                  <a:pt x="289181" y="34289"/>
                </a:lnTo>
                <a:lnTo>
                  <a:pt x="299363" y="36830"/>
                </a:lnTo>
                <a:lnTo>
                  <a:pt x="302967" y="38100"/>
                </a:lnTo>
                <a:lnTo>
                  <a:pt x="304525" y="38100"/>
                </a:lnTo>
                <a:lnTo>
                  <a:pt x="304525" y="36830"/>
                </a:lnTo>
                <a:lnTo>
                  <a:pt x="303745" y="36830"/>
                </a:lnTo>
                <a:lnTo>
                  <a:pt x="297919" y="35560"/>
                </a:lnTo>
                <a:lnTo>
                  <a:pt x="283203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23" y="134112"/>
            <a:ext cx="1795272" cy="7406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265" y="202183"/>
            <a:ext cx="13868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dirty="0"/>
              <a:t>u</a:t>
            </a:r>
            <a:r>
              <a:rPr spc="5" dirty="0"/>
              <a:t>m</a:t>
            </a:r>
            <a:r>
              <a:rPr dirty="0"/>
              <a:t>ma</a:t>
            </a:r>
            <a:r>
              <a:rPr spc="10" dirty="0"/>
              <a:t>r</a:t>
            </a:r>
            <a:r>
              <a:rPr dirty="0"/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329" y="800245"/>
            <a:ext cx="4456430" cy="912494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Substation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RTU</a:t>
            </a:r>
            <a:endParaRPr sz="1800">
              <a:latin typeface="Calibri"/>
              <a:cs typeface="Calibri"/>
            </a:endParaRPr>
          </a:p>
          <a:p>
            <a:pPr marL="243204">
              <a:lnSpc>
                <a:spcPct val="100000"/>
              </a:lnSpc>
              <a:spcBef>
                <a:spcPts val="640"/>
              </a:spcBef>
              <a:tabLst>
                <a:tab pos="528320" algn="l"/>
              </a:tabLst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	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Moving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toward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multifunction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1400">
              <a:latin typeface="Calibri"/>
              <a:cs typeface="Calibri"/>
            </a:endParaRPr>
          </a:p>
          <a:p>
            <a:pPr marL="52895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advanced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functionality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5329" y="2513221"/>
            <a:ext cx="4686300" cy="1713864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Substation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528955" lvl="1" indent="-285750">
              <a:lnSpc>
                <a:spcPct val="100000"/>
              </a:lnSpc>
              <a:spcBef>
                <a:spcPts val="64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will increase,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primarily non-operational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528955" marR="5080" lvl="1" indent="-285750">
              <a:lnSpc>
                <a:spcPct val="101400"/>
              </a:lnSpc>
              <a:spcBef>
                <a:spcPts val="60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Efficient,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reliable,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secure management of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endParaRPr sz="1400">
              <a:latin typeface="Calibri"/>
              <a:cs typeface="Calibri"/>
            </a:endParaRPr>
          </a:p>
          <a:p>
            <a:pPr marL="528955" marR="204470" lvl="1" indent="-285750">
              <a:lnSpc>
                <a:spcPct val="100000"/>
              </a:lnSpc>
              <a:spcBef>
                <a:spcPts val="625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 of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analytical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tools to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0508" y="2789756"/>
            <a:ext cx="3224124" cy="18141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0508" y="953214"/>
            <a:ext cx="3138712" cy="14611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4792"/>
              <a:ext cx="9144000" cy="3508707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411878" y="540988"/>
            <a:ext cx="474345" cy="473709"/>
          </a:xfrm>
          <a:custGeom>
            <a:avLst/>
            <a:gdLst/>
            <a:ahLst/>
            <a:cxnLst/>
            <a:rect l="l" t="t" r="r" b="b"/>
            <a:pathLst>
              <a:path w="474345" h="473709">
                <a:moveTo>
                  <a:pt x="236681" y="0"/>
                </a:moveTo>
                <a:lnTo>
                  <a:pt x="189101" y="5080"/>
                </a:lnTo>
                <a:lnTo>
                  <a:pt x="144730" y="19050"/>
                </a:lnTo>
                <a:lnTo>
                  <a:pt x="104534" y="40639"/>
                </a:lnTo>
                <a:lnTo>
                  <a:pt x="69479" y="69850"/>
                </a:lnTo>
                <a:lnTo>
                  <a:pt x="40531" y="105410"/>
                </a:lnTo>
                <a:lnTo>
                  <a:pt x="18658" y="144780"/>
                </a:lnTo>
                <a:lnTo>
                  <a:pt x="4825" y="189230"/>
                </a:lnTo>
                <a:lnTo>
                  <a:pt x="0" y="237489"/>
                </a:lnTo>
                <a:lnTo>
                  <a:pt x="4825" y="285750"/>
                </a:lnTo>
                <a:lnTo>
                  <a:pt x="18658" y="330200"/>
                </a:lnTo>
                <a:lnTo>
                  <a:pt x="40531" y="369570"/>
                </a:lnTo>
                <a:lnTo>
                  <a:pt x="69479" y="405130"/>
                </a:lnTo>
                <a:lnTo>
                  <a:pt x="104534" y="434339"/>
                </a:lnTo>
                <a:lnTo>
                  <a:pt x="144730" y="455930"/>
                </a:lnTo>
                <a:lnTo>
                  <a:pt x="189101" y="469900"/>
                </a:lnTo>
                <a:lnTo>
                  <a:pt x="236681" y="473710"/>
                </a:lnTo>
                <a:lnTo>
                  <a:pt x="284509" y="469900"/>
                </a:lnTo>
                <a:lnTo>
                  <a:pt x="304760" y="463550"/>
                </a:lnTo>
                <a:lnTo>
                  <a:pt x="236681" y="463550"/>
                </a:lnTo>
                <a:lnTo>
                  <a:pt x="191346" y="458470"/>
                </a:lnTo>
                <a:lnTo>
                  <a:pt x="149034" y="445770"/>
                </a:lnTo>
                <a:lnTo>
                  <a:pt x="110677" y="424180"/>
                </a:lnTo>
                <a:lnTo>
                  <a:pt x="77206" y="397510"/>
                </a:lnTo>
                <a:lnTo>
                  <a:pt x="49552" y="363220"/>
                </a:lnTo>
                <a:lnTo>
                  <a:pt x="28646" y="325120"/>
                </a:lnTo>
                <a:lnTo>
                  <a:pt x="15419" y="283210"/>
                </a:lnTo>
                <a:lnTo>
                  <a:pt x="10803" y="237489"/>
                </a:lnTo>
                <a:lnTo>
                  <a:pt x="15419" y="191770"/>
                </a:lnTo>
                <a:lnTo>
                  <a:pt x="28646" y="149860"/>
                </a:lnTo>
                <a:lnTo>
                  <a:pt x="49552" y="111760"/>
                </a:lnTo>
                <a:lnTo>
                  <a:pt x="77206" y="77470"/>
                </a:lnTo>
                <a:lnTo>
                  <a:pt x="110677" y="50800"/>
                </a:lnTo>
                <a:lnTo>
                  <a:pt x="149034" y="29210"/>
                </a:lnTo>
                <a:lnTo>
                  <a:pt x="191346" y="16510"/>
                </a:lnTo>
                <a:lnTo>
                  <a:pt x="236681" y="11430"/>
                </a:lnTo>
                <a:lnTo>
                  <a:pt x="304760" y="11430"/>
                </a:lnTo>
                <a:lnTo>
                  <a:pt x="284509" y="5080"/>
                </a:lnTo>
                <a:lnTo>
                  <a:pt x="236681" y="0"/>
                </a:lnTo>
                <a:close/>
              </a:path>
              <a:path w="474345" h="473709">
                <a:moveTo>
                  <a:pt x="304760" y="11430"/>
                </a:moveTo>
                <a:lnTo>
                  <a:pt x="236681" y="11430"/>
                </a:lnTo>
                <a:lnTo>
                  <a:pt x="282231" y="16510"/>
                </a:lnTo>
                <a:lnTo>
                  <a:pt x="324644" y="29210"/>
                </a:lnTo>
                <a:lnTo>
                  <a:pt x="363013" y="50800"/>
                </a:lnTo>
                <a:lnTo>
                  <a:pt x="396434" y="78739"/>
                </a:lnTo>
                <a:lnTo>
                  <a:pt x="424003" y="111760"/>
                </a:lnTo>
                <a:lnTo>
                  <a:pt x="444815" y="149860"/>
                </a:lnTo>
                <a:lnTo>
                  <a:pt x="457965" y="191770"/>
                </a:lnTo>
                <a:lnTo>
                  <a:pt x="462550" y="237489"/>
                </a:lnTo>
                <a:lnTo>
                  <a:pt x="457965" y="283210"/>
                </a:lnTo>
                <a:lnTo>
                  <a:pt x="444815" y="325120"/>
                </a:lnTo>
                <a:lnTo>
                  <a:pt x="424003" y="363220"/>
                </a:lnTo>
                <a:lnTo>
                  <a:pt x="396434" y="397510"/>
                </a:lnTo>
                <a:lnTo>
                  <a:pt x="363013" y="424180"/>
                </a:lnTo>
                <a:lnTo>
                  <a:pt x="324644" y="445770"/>
                </a:lnTo>
                <a:lnTo>
                  <a:pt x="282231" y="458470"/>
                </a:lnTo>
                <a:lnTo>
                  <a:pt x="236681" y="463550"/>
                </a:lnTo>
                <a:lnTo>
                  <a:pt x="304760" y="463550"/>
                </a:lnTo>
                <a:lnTo>
                  <a:pt x="369384" y="434339"/>
                </a:lnTo>
                <a:lnTo>
                  <a:pt x="404518" y="405130"/>
                </a:lnTo>
                <a:lnTo>
                  <a:pt x="433509" y="369570"/>
                </a:lnTo>
                <a:lnTo>
                  <a:pt x="455400" y="330200"/>
                </a:lnTo>
                <a:lnTo>
                  <a:pt x="469236" y="285750"/>
                </a:lnTo>
                <a:lnTo>
                  <a:pt x="474060" y="237489"/>
                </a:lnTo>
                <a:lnTo>
                  <a:pt x="469236" y="189230"/>
                </a:lnTo>
                <a:lnTo>
                  <a:pt x="455400" y="144780"/>
                </a:lnTo>
                <a:lnTo>
                  <a:pt x="433509" y="105410"/>
                </a:lnTo>
                <a:lnTo>
                  <a:pt x="404518" y="69850"/>
                </a:lnTo>
                <a:lnTo>
                  <a:pt x="369384" y="40639"/>
                </a:lnTo>
                <a:lnTo>
                  <a:pt x="329062" y="19050"/>
                </a:lnTo>
                <a:lnTo>
                  <a:pt x="304760" y="11430"/>
                </a:lnTo>
                <a:close/>
              </a:path>
              <a:path w="474345" h="473709">
                <a:moveTo>
                  <a:pt x="170380" y="436880"/>
                </a:moveTo>
                <a:lnTo>
                  <a:pt x="169614" y="436880"/>
                </a:lnTo>
                <a:lnTo>
                  <a:pt x="169614" y="438150"/>
                </a:lnTo>
                <a:lnTo>
                  <a:pt x="170380" y="438150"/>
                </a:lnTo>
                <a:lnTo>
                  <a:pt x="178771" y="440689"/>
                </a:lnTo>
                <a:lnTo>
                  <a:pt x="193102" y="444500"/>
                </a:lnTo>
                <a:lnTo>
                  <a:pt x="212647" y="447039"/>
                </a:lnTo>
                <a:lnTo>
                  <a:pt x="236681" y="448310"/>
                </a:lnTo>
                <a:lnTo>
                  <a:pt x="281819" y="444500"/>
                </a:lnTo>
                <a:lnTo>
                  <a:pt x="221273" y="444500"/>
                </a:lnTo>
                <a:lnTo>
                  <a:pt x="202693" y="443230"/>
                </a:lnTo>
                <a:lnTo>
                  <a:pt x="187147" y="440689"/>
                </a:lnTo>
                <a:lnTo>
                  <a:pt x="170380" y="436880"/>
                </a:lnTo>
                <a:close/>
              </a:path>
              <a:path w="474345" h="473709">
                <a:moveTo>
                  <a:pt x="367516" y="401320"/>
                </a:moveTo>
                <a:lnTo>
                  <a:pt x="259835" y="401320"/>
                </a:lnTo>
                <a:lnTo>
                  <a:pt x="267501" y="408939"/>
                </a:lnTo>
                <a:lnTo>
                  <a:pt x="267501" y="417830"/>
                </a:lnTo>
                <a:lnTo>
                  <a:pt x="264287" y="427989"/>
                </a:lnTo>
                <a:lnTo>
                  <a:pt x="255079" y="436880"/>
                </a:lnTo>
                <a:lnTo>
                  <a:pt x="240525" y="441960"/>
                </a:lnTo>
                <a:lnTo>
                  <a:pt x="221273" y="444500"/>
                </a:lnTo>
                <a:lnTo>
                  <a:pt x="281819" y="444500"/>
                </a:lnTo>
                <a:lnTo>
                  <a:pt x="324820" y="430530"/>
                </a:lnTo>
                <a:lnTo>
                  <a:pt x="362980" y="406400"/>
                </a:lnTo>
                <a:lnTo>
                  <a:pt x="367516" y="401320"/>
                </a:lnTo>
                <a:close/>
              </a:path>
              <a:path w="474345" h="473709">
                <a:moveTo>
                  <a:pt x="37785" y="170180"/>
                </a:moveTo>
                <a:lnTo>
                  <a:pt x="36249" y="170180"/>
                </a:lnTo>
                <a:lnTo>
                  <a:pt x="34561" y="175260"/>
                </a:lnTo>
                <a:lnTo>
                  <a:pt x="30847" y="190500"/>
                </a:lnTo>
                <a:lnTo>
                  <a:pt x="27133" y="210820"/>
                </a:lnTo>
                <a:lnTo>
                  <a:pt x="25445" y="237489"/>
                </a:lnTo>
                <a:lnTo>
                  <a:pt x="30108" y="283210"/>
                </a:lnTo>
                <a:lnTo>
                  <a:pt x="44244" y="325120"/>
                </a:lnTo>
                <a:lnTo>
                  <a:pt x="68075" y="363220"/>
                </a:lnTo>
                <a:lnTo>
                  <a:pt x="101821" y="393700"/>
                </a:lnTo>
                <a:lnTo>
                  <a:pt x="145703" y="415289"/>
                </a:lnTo>
                <a:lnTo>
                  <a:pt x="181585" y="422910"/>
                </a:lnTo>
                <a:lnTo>
                  <a:pt x="193526" y="422910"/>
                </a:lnTo>
                <a:lnTo>
                  <a:pt x="216209" y="420370"/>
                </a:lnTo>
                <a:lnTo>
                  <a:pt x="229854" y="412750"/>
                </a:lnTo>
                <a:lnTo>
                  <a:pt x="239592" y="405130"/>
                </a:lnTo>
                <a:lnTo>
                  <a:pt x="250553" y="401320"/>
                </a:lnTo>
                <a:lnTo>
                  <a:pt x="367516" y="401320"/>
                </a:lnTo>
                <a:lnTo>
                  <a:pt x="393596" y="372110"/>
                </a:lnTo>
                <a:lnTo>
                  <a:pt x="398987" y="360680"/>
                </a:lnTo>
                <a:lnTo>
                  <a:pt x="144167" y="360680"/>
                </a:lnTo>
                <a:lnTo>
                  <a:pt x="127529" y="358139"/>
                </a:lnTo>
                <a:lnTo>
                  <a:pt x="115734" y="349250"/>
                </a:lnTo>
                <a:lnTo>
                  <a:pt x="108709" y="336550"/>
                </a:lnTo>
                <a:lnTo>
                  <a:pt x="106384" y="322580"/>
                </a:lnTo>
                <a:lnTo>
                  <a:pt x="107953" y="311150"/>
                </a:lnTo>
                <a:lnTo>
                  <a:pt x="112562" y="299720"/>
                </a:lnTo>
                <a:lnTo>
                  <a:pt x="120059" y="287020"/>
                </a:lnTo>
                <a:lnTo>
                  <a:pt x="130295" y="275589"/>
                </a:lnTo>
                <a:lnTo>
                  <a:pt x="139964" y="267970"/>
                </a:lnTo>
                <a:lnTo>
                  <a:pt x="57092" y="267970"/>
                </a:lnTo>
                <a:lnTo>
                  <a:pt x="46349" y="264160"/>
                </a:lnTo>
                <a:lnTo>
                  <a:pt x="37800" y="255270"/>
                </a:lnTo>
                <a:lnTo>
                  <a:pt x="32152" y="241300"/>
                </a:lnTo>
                <a:lnTo>
                  <a:pt x="30112" y="220980"/>
                </a:lnTo>
                <a:lnTo>
                  <a:pt x="31203" y="203200"/>
                </a:lnTo>
                <a:lnTo>
                  <a:pt x="33660" y="187960"/>
                </a:lnTo>
                <a:lnTo>
                  <a:pt x="36262" y="176530"/>
                </a:lnTo>
                <a:lnTo>
                  <a:pt x="37785" y="171450"/>
                </a:lnTo>
                <a:lnTo>
                  <a:pt x="37785" y="170180"/>
                </a:lnTo>
                <a:close/>
              </a:path>
              <a:path w="474345" h="473709">
                <a:moveTo>
                  <a:pt x="277530" y="205739"/>
                </a:moveTo>
                <a:lnTo>
                  <a:pt x="265865" y="213360"/>
                </a:lnTo>
                <a:lnTo>
                  <a:pt x="252965" y="222250"/>
                </a:lnTo>
                <a:lnTo>
                  <a:pt x="217373" y="242570"/>
                </a:lnTo>
                <a:lnTo>
                  <a:pt x="212302" y="289560"/>
                </a:lnTo>
                <a:lnTo>
                  <a:pt x="198266" y="326389"/>
                </a:lnTo>
                <a:lnTo>
                  <a:pt x="165661" y="356870"/>
                </a:lnTo>
                <a:lnTo>
                  <a:pt x="144167" y="360680"/>
                </a:lnTo>
                <a:lnTo>
                  <a:pt x="306058" y="360680"/>
                </a:lnTo>
                <a:lnTo>
                  <a:pt x="276155" y="354330"/>
                </a:lnTo>
                <a:lnTo>
                  <a:pt x="254701" y="337820"/>
                </a:lnTo>
                <a:lnTo>
                  <a:pt x="241773" y="313689"/>
                </a:lnTo>
                <a:lnTo>
                  <a:pt x="237446" y="288289"/>
                </a:lnTo>
                <a:lnTo>
                  <a:pt x="242838" y="257810"/>
                </a:lnTo>
                <a:lnTo>
                  <a:pt x="255741" y="234950"/>
                </a:lnTo>
                <a:lnTo>
                  <a:pt x="271245" y="220980"/>
                </a:lnTo>
                <a:lnTo>
                  <a:pt x="284441" y="213360"/>
                </a:lnTo>
                <a:lnTo>
                  <a:pt x="281376" y="210820"/>
                </a:lnTo>
                <a:lnTo>
                  <a:pt x="279841" y="208280"/>
                </a:lnTo>
                <a:lnTo>
                  <a:pt x="277530" y="205739"/>
                </a:lnTo>
                <a:close/>
              </a:path>
              <a:path w="474345" h="473709">
                <a:moveTo>
                  <a:pt x="413688" y="248920"/>
                </a:moveTo>
                <a:lnTo>
                  <a:pt x="324531" y="248920"/>
                </a:lnTo>
                <a:lnTo>
                  <a:pt x="343898" y="252730"/>
                </a:lnTo>
                <a:lnTo>
                  <a:pt x="357903" y="264160"/>
                </a:lnTo>
                <a:lnTo>
                  <a:pt x="366408" y="280670"/>
                </a:lnTo>
                <a:lnTo>
                  <a:pt x="369274" y="299720"/>
                </a:lnTo>
                <a:lnTo>
                  <a:pt x="364599" y="322580"/>
                </a:lnTo>
                <a:lnTo>
                  <a:pt x="351540" y="341630"/>
                </a:lnTo>
                <a:lnTo>
                  <a:pt x="331544" y="355600"/>
                </a:lnTo>
                <a:lnTo>
                  <a:pt x="306058" y="360680"/>
                </a:lnTo>
                <a:lnTo>
                  <a:pt x="398987" y="360680"/>
                </a:lnTo>
                <a:lnTo>
                  <a:pt x="417560" y="316230"/>
                </a:lnTo>
                <a:lnTo>
                  <a:pt x="422460" y="281939"/>
                </a:lnTo>
                <a:lnTo>
                  <a:pt x="419086" y="259080"/>
                </a:lnTo>
                <a:lnTo>
                  <a:pt x="413688" y="248920"/>
                </a:lnTo>
                <a:close/>
              </a:path>
              <a:path w="474345" h="473709">
                <a:moveTo>
                  <a:pt x="196594" y="254000"/>
                </a:moveTo>
                <a:lnTo>
                  <a:pt x="173522" y="267970"/>
                </a:lnTo>
                <a:lnTo>
                  <a:pt x="151313" y="284480"/>
                </a:lnTo>
                <a:lnTo>
                  <a:pt x="134594" y="303530"/>
                </a:lnTo>
                <a:lnTo>
                  <a:pt x="127993" y="323850"/>
                </a:lnTo>
                <a:lnTo>
                  <a:pt x="127993" y="335280"/>
                </a:lnTo>
                <a:lnTo>
                  <a:pt x="134899" y="340360"/>
                </a:lnTo>
                <a:lnTo>
                  <a:pt x="144167" y="340360"/>
                </a:lnTo>
                <a:lnTo>
                  <a:pt x="165917" y="331470"/>
                </a:lnTo>
                <a:lnTo>
                  <a:pt x="181073" y="311150"/>
                </a:lnTo>
                <a:lnTo>
                  <a:pt x="190883" y="284480"/>
                </a:lnTo>
                <a:lnTo>
                  <a:pt x="196594" y="254000"/>
                </a:lnTo>
                <a:close/>
              </a:path>
              <a:path w="474345" h="473709">
                <a:moveTo>
                  <a:pt x="303745" y="223520"/>
                </a:moveTo>
                <a:lnTo>
                  <a:pt x="291389" y="228600"/>
                </a:lnTo>
                <a:lnTo>
                  <a:pt x="277731" y="240030"/>
                </a:lnTo>
                <a:lnTo>
                  <a:pt x="266675" y="259080"/>
                </a:lnTo>
                <a:lnTo>
                  <a:pt x="262122" y="285750"/>
                </a:lnTo>
                <a:lnTo>
                  <a:pt x="265325" y="306070"/>
                </a:lnTo>
                <a:lnTo>
                  <a:pt x="274451" y="323850"/>
                </a:lnTo>
                <a:lnTo>
                  <a:pt x="288780" y="335280"/>
                </a:lnTo>
                <a:lnTo>
                  <a:pt x="307591" y="340360"/>
                </a:lnTo>
                <a:lnTo>
                  <a:pt x="322415" y="336550"/>
                </a:lnTo>
                <a:lnTo>
                  <a:pt x="334769" y="328930"/>
                </a:lnTo>
                <a:lnTo>
                  <a:pt x="343362" y="316230"/>
                </a:lnTo>
                <a:lnTo>
                  <a:pt x="343906" y="313689"/>
                </a:lnTo>
                <a:lnTo>
                  <a:pt x="308345" y="313689"/>
                </a:lnTo>
                <a:lnTo>
                  <a:pt x="299203" y="311150"/>
                </a:lnTo>
                <a:lnTo>
                  <a:pt x="291859" y="304800"/>
                </a:lnTo>
                <a:lnTo>
                  <a:pt x="286970" y="295910"/>
                </a:lnTo>
                <a:lnTo>
                  <a:pt x="285195" y="284480"/>
                </a:lnTo>
                <a:lnTo>
                  <a:pt x="288308" y="270510"/>
                </a:lnTo>
                <a:lnTo>
                  <a:pt x="296776" y="259080"/>
                </a:lnTo>
                <a:lnTo>
                  <a:pt x="309288" y="251460"/>
                </a:lnTo>
                <a:lnTo>
                  <a:pt x="324531" y="248920"/>
                </a:lnTo>
                <a:lnTo>
                  <a:pt x="413688" y="248920"/>
                </a:lnTo>
                <a:lnTo>
                  <a:pt x="411664" y="245110"/>
                </a:lnTo>
                <a:lnTo>
                  <a:pt x="404242" y="234950"/>
                </a:lnTo>
                <a:lnTo>
                  <a:pt x="401243" y="224789"/>
                </a:lnTo>
                <a:lnTo>
                  <a:pt x="309637" y="224789"/>
                </a:lnTo>
                <a:lnTo>
                  <a:pt x="303745" y="223520"/>
                </a:lnTo>
                <a:close/>
              </a:path>
              <a:path w="474345" h="473709">
                <a:moveTo>
                  <a:pt x="323753" y="267970"/>
                </a:moveTo>
                <a:lnTo>
                  <a:pt x="316087" y="267970"/>
                </a:lnTo>
                <a:lnTo>
                  <a:pt x="307591" y="274320"/>
                </a:lnTo>
                <a:lnTo>
                  <a:pt x="307591" y="281939"/>
                </a:lnTo>
                <a:lnTo>
                  <a:pt x="308511" y="289560"/>
                </a:lnTo>
                <a:lnTo>
                  <a:pt x="312031" y="295910"/>
                </a:lnTo>
                <a:lnTo>
                  <a:pt x="315838" y="299720"/>
                </a:lnTo>
                <a:lnTo>
                  <a:pt x="317620" y="306070"/>
                </a:lnTo>
                <a:lnTo>
                  <a:pt x="317620" y="311150"/>
                </a:lnTo>
                <a:lnTo>
                  <a:pt x="313021" y="313689"/>
                </a:lnTo>
                <a:lnTo>
                  <a:pt x="343906" y="313689"/>
                </a:lnTo>
                <a:lnTo>
                  <a:pt x="346903" y="299720"/>
                </a:lnTo>
                <a:lnTo>
                  <a:pt x="345452" y="288289"/>
                </a:lnTo>
                <a:lnTo>
                  <a:pt x="341105" y="278130"/>
                </a:lnTo>
                <a:lnTo>
                  <a:pt x="333870" y="270510"/>
                </a:lnTo>
                <a:lnTo>
                  <a:pt x="323753" y="267970"/>
                </a:lnTo>
                <a:close/>
              </a:path>
              <a:path w="474345" h="473709">
                <a:moveTo>
                  <a:pt x="445279" y="207010"/>
                </a:moveTo>
                <a:lnTo>
                  <a:pt x="417029" y="207010"/>
                </a:lnTo>
                <a:lnTo>
                  <a:pt x="427429" y="209550"/>
                </a:lnTo>
                <a:lnTo>
                  <a:pt x="436022" y="219710"/>
                </a:lnTo>
                <a:lnTo>
                  <a:pt x="441867" y="233680"/>
                </a:lnTo>
                <a:lnTo>
                  <a:pt x="443890" y="252730"/>
                </a:lnTo>
                <a:lnTo>
                  <a:pt x="443937" y="255270"/>
                </a:lnTo>
                <a:lnTo>
                  <a:pt x="442705" y="273050"/>
                </a:lnTo>
                <a:lnTo>
                  <a:pt x="439802" y="289560"/>
                </a:lnTo>
                <a:lnTo>
                  <a:pt x="436900" y="299720"/>
                </a:lnTo>
                <a:lnTo>
                  <a:pt x="435580" y="303530"/>
                </a:lnTo>
                <a:lnTo>
                  <a:pt x="435580" y="304800"/>
                </a:lnTo>
                <a:lnTo>
                  <a:pt x="436335" y="304800"/>
                </a:lnTo>
                <a:lnTo>
                  <a:pt x="436335" y="306070"/>
                </a:lnTo>
                <a:lnTo>
                  <a:pt x="437113" y="306070"/>
                </a:lnTo>
                <a:lnTo>
                  <a:pt x="446987" y="264160"/>
                </a:lnTo>
                <a:lnTo>
                  <a:pt x="448675" y="237489"/>
                </a:lnTo>
                <a:lnTo>
                  <a:pt x="445279" y="207010"/>
                </a:lnTo>
                <a:close/>
              </a:path>
              <a:path w="474345" h="473709">
                <a:moveTo>
                  <a:pt x="236681" y="25400"/>
                </a:moveTo>
                <a:lnTo>
                  <a:pt x="191673" y="30480"/>
                </a:lnTo>
                <a:lnTo>
                  <a:pt x="149007" y="44450"/>
                </a:lnTo>
                <a:lnTo>
                  <a:pt x="111193" y="68580"/>
                </a:lnTo>
                <a:lnTo>
                  <a:pt x="80741" y="102870"/>
                </a:lnTo>
                <a:lnTo>
                  <a:pt x="60161" y="146050"/>
                </a:lnTo>
                <a:lnTo>
                  <a:pt x="50890" y="193039"/>
                </a:lnTo>
                <a:lnTo>
                  <a:pt x="54386" y="215900"/>
                </a:lnTo>
                <a:lnTo>
                  <a:pt x="62078" y="229870"/>
                </a:lnTo>
                <a:lnTo>
                  <a:pt x="69770" y="240030"/>
                </a:lnTo>
                <a:lnTo>
                  <a:pt x="73266" y="251460"/>
                </a:lnTo>
                <a:lnTo>
                  <a:pt x="73266" y="260350"/>
                </a:lnTo>
                <a:lnTo>
                  <a:pt x="65531" y="267970"/>
                </a:lnTo>
                <a:lnTo>
                  <a:pt x="139964" y="267970"/>
                </a:lnTo>
                <a:lnTo>
                  <a:pt x="144799" y="264160"/>
                </a:lnTo>
                <a:lnTo>
                  <a:pt x="160830" y="254000"/>
                </a:lnTo>
                <a:lnTo>
                  <a:pt x="198894" y="232410"/>
                </a:lnTo>
                <a:lnTo>
                  <a:pt x="199406" y="229870"/>
                </a:lnTo>
                <a:lnTo>
                  <a:pt x="174985" y="229870"/>
                </a:lnTo>
                <a:lnTo>
                  <a:pt x="165120" y="227330"/>
                </a:lnTo>
                <a:lnTo>
                  <a:pt x="156771" y="222250"/>
                </a:lnTo>
                <a:lnTo>
                  <a:pt x="150593" y="214630"/>
                </a:lnTo>
                <a:lnTo>
                  <a:pt x="147238" y="205739"/>
                </a:lnTo>
                <a:lnTo>
                  <a:pt x="134376" y="203200"/>
                </a:lnTo>
                <a:lnTo>
                  <a:pt x="124038" y="195580"/>
                </a:lnTo>
                <a:lnTo>
                  <a:pt x="117021" y="184150"/>
                </a:lnTo>
                <a:lnTo>
                  <a:pt x="114122" y="170180"/>
                </a:lnTo>
                <a:lnTo>
                  <a:pt x="115237" y="160020"/>
                </a:lnTo>
                <a:lnTo>
                  <a:pt x="118445" y="151130"/>
                </a:lnTo>
                <a:lnTo>
                  <a:pt x="123534" y="144780"/>
                </a:lnTo>
                <a:lnTo>
                  <a:pt x="130295" y="142239"/>
                </a:lnTo>
                <a:lnTo>
                  <a:pt x="159621" y="142239"/>
                </a:lnTo>
                <a:lnTo>
                  <a:pt x="162564" y="135889"/>
                </a:lnTo>
                <a:lnTo>
                  <a:pt x="179968" y="116839"/>
                </a:lnTo>
                <a:lnTo>
                  <a:pt x="201195" y="109220"/>
                </a:lnTo>
                <a:lnTo>
                  <a:pt x="403029" y="109220"/>
                </a:lnTo>
                <a:lnTo>
                  <a:pt x="372231" y="81280"/>
                </a:lnTo>
                <a:lnTo>
                  <a:pt x="356771" y="73660"/>
                </a:lnTo>
                <a:lnTo>
                  <a:pt x="213535" y="73660"/>
                </a:lnTo>
                <a:lnTo>
                  <a:pt x="206631" y="66039"/>
                </a:lnTo>
                <a:lnTo>
                  <a:pt x="206631" y="57150"/>
                </a:lnTo>
                <a:lnTo>
                  <a:pt x="209844" y="46989"/>
                </a:lnTo>
                <a:lnTo>
                  <a:pt x="219050" y="38100"/>
                </a:lnTo>
                <a:lnTo>
                  <a:pt x="233603" y="33020"/>
                </a:lnTo>
                <a:lnTo>
                  <a:pt x="252854" y="30480"/>
                </a:lnTo>
                <a:lnTo>
                  <a:pt x="283203" y="30480"/>
                </a:lnTo>
                <a:lnTo>
                  <a:pt x="261992" y="26670"/>
                </a:lnTo>
                <a:lnTo>
                  <a:pt x="236681" y="25400"/>
                </a:lnTo>
                <a:close/>
              </a:path>
              <a:path w="474345" h="473709">
                <a:moveTo>
                  <a:pt x="201195" y="220980"/>
                </a:moveTo>
                <a:lnTo>
                  <a:pt x="195060" y="224789"/>
                </a:lnTo>
                <a:lnTo>
                  <a:pt x="181589" y="229870"/>
                </a:lnTo>
                <a:lnTo>
                  <a:pt x="199406" y="229870"/>
                </a:lnTo>
                <a:lnTo>
                  <a:pt x="201195" y="220980"/>
                </a:lnTo>
                <a:close/>
              </a:path>
              <a:path w="474345" h="473709">
                <a:moveTo>
                  <a:pt x="444855" y="203200"/>
                </a:moveTo>
                <a:lnTo>
                  <a:pt x="329182" y="203200"/>
                </a:lnTo>
                <a:lnTo>
                  <a:pt x="339991" y="205739"/>
                </a:lnTo>
                <a:lnTo>
                  <a:pt x="340771" y="213360"/>
                </a:lnTo>
                <a:lnTo>
                  <a:pt x="335303" y="222250"/>
                </a:lnTo>
                <a:lnTo>
                  <a:pt x="322541" y="224789"/>
                </a:lnTo>
                <a:lnTo>
                  <a:pt x="401243" y="224789"/>
                </a:lnTo>
                <a:lnTo>
                  <a:pt x="400869" y="223520"/>
                </a:lnTo>
                <a:lnTo>
                  <a:pt x="400869" y="213360"/>
                </a:lnTo>
                <a:lnTo>
                  <a:pt x="407831" y="207010"/>
                </a:lnTo>
                <a:lnTo>
                  <a:pt x="445279" y="207010"/>
                </a:lnTo>
                <a:lnTo>
                  <a:pt x="444855" y="203200"/>
                </a:lnTo>
                <a:close/>
              </a:path>
              <a:path w="474345" h="473709">
                <a:moveTo>
                  <a:pt x="271369" y="163830"/>
                </a:moveTo>
                <a:lnTo>
                  <a:pt x="236681" y="163830"/>
                </a:lnTo>
                <a:lnTo>
                  <a:pt x="239749" y="167639"/>
                </a:lnTo>
                <a:lnTo>
                  <a:pt x="239749" y="172720"/>
                </a:lnTo>
                <a:lnTo>
                  <a:pt x="237940" y="180339"/>
                </a:lnTo>
                <a:lnTo>
                  <a:pt x="233387" y="187960"/>
                </a:lnTo>
                <a:lnTo>
                  <a:pt x="227395" y="196850"/>
                </a:lnTo>
                <a:lnTo>
                  <a:pt x="221273" y="203200"/>
                </a:lnTo>
                <a:lnTo>
                  <a:pt x="218970" y="213360"/>
                </a:lnTo>
                <a:lnTo>
                  <a:pt x="218139" y="220980"/>
                </a:lnTo>
                <a:lnTo>
                  <a:pt x="218139" y="223520"/>
                </a:lnTo>
                <a:lnTo>
                  <a:pt x="233831" y="214630"/>
                </a:lnTo>
                <a:lnTo>
                  <a:pt x="247059" y="205739"/>
                </a:lnTo>
                <a:lnTo>
                  <a:pt x="259122" y="198120"/>
                </a:lnTo>
                <a:lnTo>
                  <a:pt x="271320" y="189230"/>
                </a:lnTo>
                <a:lnTo>
                  <a:pt x="269787" y="184150"/>
                </a:lnTo>
                <a:lnTo>
                  <a:pt x="269787" y="173989"/>
                </a:lnTo>
                <a:lnTo>
                  <a:pt x="271369" y="163830"/>
                </a:lnTo>
                <a:close/>
              </a:path>
              <a:path w="474345" h="473709">
                <a:moveTo>
                  <a:pt x="316842" y="109220"/>
                </a:moveTo>
                <a:lnTo>
                  <a:pt x="201195" y="109220"/>
                </a:lnTo>
                <a:lnTo>
                  <a:pt x="212838" y="111760"/>
                </a:lnTo>
                <a:lnTo>
                  <a:pt x="219625" y="116839"/>
                </a:lnTo>
                <a:lnTo>
                  <a:pt x="222793" y="124460"/>
                </a:lnTo>
                <a:lnTo>
                  <a:pt x="223574" y="130810"/>
                </a:lnTo>
                <a:lnTo>
                  <a:pt x="218254" y="153670"/>
                </a:lnTo>
                <a:lnTo>
                  <a:pt x="204697" y="175260"/>
                </a:lnTo>
                <a:lnTo>
                  <a:pt x="186514" y="193039"/>
                </a:lnTo>
                <a:lnTo>
                  <a:pt x="167312" y="203200"/>
                </a:lnTo>
                <a:lnTo>
                  <a:pt x="168079" y="207010"/>
                </a:lnTo>
                <a:lnTo>
                  <a:pt x="170380" y="213360"/>
                </a:lnTo>
                <a:lnTo>
                  <a:pt x="178885" y="213360"/>
                </a:lnTo>
                <a:lnTo>
                  <a:pt x="209412" y="186689"/>
                </a:lnTo>
                <a:lnTo>
                  <a:pt x="215207" y="175260"/>
                </a:lnTo>
                <a:lnTo>
                  <a:pt x="222883" y="166370"/>
                </a:lnTo>
                <a:lnTo>
                  <a:pt x="232075" y="163830"/>
                </a:lnTo>
                <a:lnTo>
                  <a:pt x="271369" y="163830"/>
                </a:lnTo>
                <a:lnTo>
                  <a:pt x="273347" y="151130"/>
                </a:lnTo>
                <a:lnTo>
                  <a:pt x="283201" y="130810"/>
                </a:lnTo>
                <a:lnTo>
                  <a:pt x="298111" y="115570"/>
                </a:lnTo>
                <a:lnTo>
                  <a:pt x="316842" y="109220"/>
                </a:lnTo>
                <a:close/>
              </a:path>
              <a:path w="474345" h="473709">
                <a:moveTo>
                  <a:pt x="403029" y="109220"/>
                </a:moveTo>
                <a:lnTo>
                  <a:pt x="316842" y="109220"/>
                </a:lnTo>
                <a:lnTo>
                  <a:pt x="326958" y="111760"/>
                </a:lnTo>
                <a:lnTo>
                  <a:pt x="334194" y="115570"/>
                </a:lnTo>
                <a:lnTo>
                  <a:pt x="338541" y="123189"/>
                </a:lnTo>
                <a:lnTo>
                  <a:pt x="339991" y="130810"/>
                </a:lnTo>
                <a:lnTo>
                  <a:pt x="336553" y="147320"/>
                </a:lnTo>
                <a:lnTo>
                  <a:pt x="326967" y="163830"/>
                </a:lnTo>
                <a:lnTo>
                  <a:pt x="312325" y="179070"/>
                </a:lnTo>
                <a:lnTo>
                  <a:pt x="293716" y="193039"/>
                </a:lnTo>
                <a:lnTo>
                  <a:pt x="296003" y="199389"/>
                </a:lnTo>
                <a:lnTo>
                  <a:pt x="299069" y="203200"/>
                </a:lnTo>
                <a:lnTo>
                  <a:pt x="303745" y="205739"/>
                </a:lnTo>
                <a:lnTo>
                  <a:pt x="312190" y="203200"/>
                </a:lnTo>
                <a:lnTo>
                  <a:pt x="444855" y="203200"/>
                </a:lnTo>
                <a:lnTo>
                  <a:pt x="443723" y="193039"/>
                </a:lnTo>
                <a:lnTo>
                  <a:pt x="429550" y="149860"/>
                </a:lnTo>
                <a:lnTo>
                  <a:pt x="405828" y="111760"/>
                </a:lnTo>
                <a:lnTo>
                  <a:pt x="403029" y="109220"/>
                </a:lnTo>
                <a:close/>
              </a:path>
              <a:path w="474345" h="473709">
                <a:moveTo>
                  <a:pt x="159621" y="142239"/>
                </a:moveTo>
                <a:lnTo>
                  <a:pt x="134131" y="142239"/>
                </a:lnTo>
                <a:lnTo>
                  <a:pt x="134899" y="144780"/>
                </a:lnTo>
                <a:lnTo>
                  <a:pt x="134899" y="151130"/>
                </a:lnTo>
                <a:lnTo>
                  <a:pt x="131828" y="158750"/>
                </a:lnTo>
                <a:lnTo>
                  <a:pt x="131828" y="176530"/>
                </a:lnTo>
                <a:lnTo>
                  <a:pt x="135666" y="187960"/>
                </a:lnTo>
                <a:lnTo>
                  <a:pt x="146469" y="187960"/>
                </a:lnTo>
                <a:lnTo>
                  <a:pt x="150794" y="161289"/>
                </a:lnTo>
                <a:lnTo>
                  <a:pt x="159621" y="142239"/>
                </a:lnTo>
                <a:close/>
              </a:path>
              <a:path w="474345" h="473709">
                <a:moveTo>
                  <a:pt x="200430" y="127000"/>
                </a:moveTo>
                <a:lnTo>
                  <a:pt x="189486" y="130810"/>
                </a:lnTo>
                <a:lnTo>
                  <a:pt x="178189" y="146050"/>
                </a:lnTo>
                <a:lnTo>
                  <a:pt x="169348" y="166370"/>
                </a:lnTo>
                <a:lnTo>
                  <a:pt x="165776" y="185420"/>
                </a:lnTo>
                <a:lnTo>
                  <a:pt x="182771" y="171450"/>
                </a:lnTo>
                <a:lnTo>
                  <a:pt x="197249" y="153670"/>
                </a:lnTo>
                <a:lnTo>
                  <a:pt x="204653" y="135889"/>
                </a:lnTo>
                <a:lnTo>
                  <a:pt x="200430" y="127000"/>
                </a:lnTo>
                <a:close/>
              </a:path>
              <a:path w="474345" h="473709">
                <a:moveTo>
                  <a:pt x="318375" y="127000"/>
                </a:moveTo>
                <a:lnTo>
                  <a:pt x="309690" y="129539"/>
                </a:lnTo>
                <a:lnTo>
                  <a:pt x="300362" y="139700"/>
                </a:lnTo>
                <a:lnTo>
                  <a:pt x="292915" y="156210"/>
                </a:lnTo>
                <a:lnTo>
                  <a:pt x="289872" y="176530"/>
                </a:lnTo>
                <a:lnTo>
                  <a:pt x="304395" y="161289"/>
                </a:lnTo>
                <a:lnTo>
                  <a:pt x="315971" y="147320"/>
                </a:lnTo>
                <a:lnTo>
                  <a:pt x="321623" y="134620"/>
                </a:lnTo>
                <a:lnTo>
                  <a:pt x="318375" y="127000"/>
                </a:lnTo>
                <a:close/>
              </a:path>
              <a:path w="474345" h="473709">
                <a:moveTo>
                  <a:pt x="292505" y="52070"/>
                </a:moveTo>
                <a:lnTo>
                  <a:pt x="280596" y="52070"/>
                </a:lnTo>
                <a:lnTo>
                  <a:pt x="257807" y="54610"/>
                </a:lnTo>
                <a:lnTo>
                  <a:pt x="243983" y="62230"/>
                </a:lnTo>
                <a:lnTo>
                  <a:pt x="234210" y="69850"/>
                </a:lnTo>
                <a:lnTo>
                  <a:pt x="223574" y="73660"/>
                </a:lnTo>
                <a:lnTo>
                  <a:pt x="356771" y="73660"/>
                </a:lnTo>
                <a:lnTo>
                  <a:pt x="328429" y="59689"/>
                </a:lnTo>
                <a:lnTo>
                  <a:pt x="292505" y="52070"/>
                </a:lnTo>
                <a:close/>
              </a:path>
              <a:path w="474345" h="473709">
                <a:moveTo>
                  <a:pt x="283203" y="30480"/>
                </a:moveTo>
                <a:lnTo>
                  <a:pt x="252854" y="30480"/>
                </a:lnTo>
                <a:lnTo>
                  <a:pt x="273363" y="31750"/>
                </a:lnTo>
                <a:lnTo>
                  <a:pt x="289181" y="34289"/>
                </a:lnTo>
                <a:lnTo>
                  <a:pt x="299363" y="36830"/>
                </a:lnTo>
                <a:lnTo>
                  <a:pt x="302967" y="38100"/>
                </a:lnTo>
                <a:lnTo>
                  <a:pt x="304525" y="38100"/>
                </a:lnTo>
                <a:lnTo>
                  <a:pt x="304525" y="36830"/>
                </a:lnTo>
                <a:lnTo>
                  <a:pt x="303745" y="36830"/>
                </a:lnTo>
                <a:lnTo>
                  <a:pt x="297919" y="35560"/>
                </a:lnTo>
                <a:lnTo>
                  <a:pt x="283203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823" y="134112"/>
            <a:ext cx="1795272" cy="7406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265" y="202183"/>
            <a:ext cx="13868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dirty="0"/>
              <a:t>u</a:t>
            </a:r>
            <a:r>
              <a:rPr spc="5" dirty="0"/>
              <a:t>m</a:t>
            </a:r>
            <a:r>
              <a:rPr dirty="0"/>
              <a:t>ma</a:t>
            </a:r>
            <a:r>
              <a:rPr spc="10" dirty="0"/>
              <a:t>r</a:t>
            </a:r>
            <a:r>
              <a:rPr dirty="0"/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329" y="817952"/>
            <a:ext cx="5126355" cy="13671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endParaRPr sz="1600">
              <a:latin typeface="Calibri"/>
              <a:cs typeface="Calibri"/>
            </a:endParaRPr>
          </a:p>
          <a:p>
            <a:pPr marL="528955" marR="5080" lvl="1" indent="-285750">
              <a:lnSpc>
                <a:spcPct val="101400"/>
              </a:lnSpc>
              <a:spcBef>
                <a:spcPts val="56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moving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toward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object-oriented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endParaRPr sz="1400">
              <a:latin typeface="Calibri"/>
              <a:cs typeface="Calibri"/>
            </a:endParaRPr>
          </a:p>
          <a:p>
            <a:pPr marL="528955" marR="541020" lvl="1" indent="-285750">
              <a:lnSpc>
                <a:spcPct val="101400"/>
              </a:lnSpc>
              <a:spcBef>
                <a:spcPts val="60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Interoperability,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validation,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self-identification will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key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5329" y="2736450"/>
            <a:ext cx="4787900" cy="123825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Cybersecurity</a:t>
            </a:r>
            <a:endParaRPr sz="1600">
              <a:latin typeface="Calibri"/>
              <a:cs typeface="Calibri"/>
            </a:endParaRPr>
          </a:p>
          <a:p>
            <a:pPr marL="528955" lvl="1" indent="-285750">
              <a:lnSpc>
                <a:spcPct val="100000"/>
              </a:lnSpc>
              <a:spcBef>
                <a:spcPts val="68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Critical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protection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endParaRPr sz="1400">
              <a:latin typeface="Calibri"/>
              <a:cs typeface="Calibri"/>
            </a:endParaRPr>
          </a:p>
          <a:p>
            <a:pPr marL="528955" lvl="1" indent="-285750">
              <a:lnSpc>
                <a:spcPct val="100000"/>
              </a:lnSpc>
              <a:spcBef>
                <a:spcPts val="60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management 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firmware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passwords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endParaRPr sz="1400">
              <a:latin typeface="Calibri"/>
              <a:cs typeface="Calibri"/>
            </a:endParaRPr>
          </a:p>
          <a:p>
            <a:pPr marL="528955" lvl="1" indent="-285750">
              <a:lnSpc>
                <a:spcPct val="100000"/>
              </a:lnSpc>
              <a:spcBef>
                <a:spcPts val="530"/>
              </a:spcBef>
              <a:buChar char="–"/>
              <a:tabLst>
                <a:tab pos="528320" algn="l"/>
                <a:tab pos="528955" algn="l"/>
              </a:tabLst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mandates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governing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bodies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56284" y="2919964"/>
            <a:ext cx="3098557" cy="201406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489460" y="1333821"/>
            <a:ext cx="3200400" cy="470534"/>
            <a:chOff x="5489460" y="1333821"/>
            <a:chExt cx="3200400" cy="47053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8985" y="1343346"/>
              <a:ext cx="3180852" cy="4510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94223" y="1338583"/>
              <a:ext cx="3190875" cy="461009"/>
            </a:xfrm>
            <a:custGeom>
              <a:avLst/>
              <a:gdLst/>
              <a:ahLst/>
              <a:cxnLst/>
              <a:rect l="l" t="t" r="r" b="b"/>
              <a:pathLst>
                <a:path w="3190875" h="461010">
                  <a:moveTo>
                    <a:pt x="0" y="0"/>
                  </a:moveTo>
                  <a:lnTo>
                    <a:pt x="3190377" y="0"/>
                  </a:lnTo>
                  <a:lnTo>
                    <a:pt x="3190377" y="460585"/>
                  </a:lnTo>
                  <a:lnTo>
                    <a:pt x="0" y="4605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6601968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623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SCADA: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Supervisory</a:t>
            </a:r>
            <a:r>
              <a:rPr sz="2400" spc="-10" dirty="0">
                <a:solidFill>
                  <a:srgbClr val="63666A"/>
                </a:solidFill>
              </a:rPr>
              <a:t> Control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and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Data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Acquisition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0" y="4629150"/>
            <a:ext cx="9144000" cy="514350"/>
            <a:chOff x="0" y="4629150"/>
            <a:chExt cx="9144000" cy="514350"/>
          </a:xfrm>
        </p:grpSpPr>
        <p:sp>
          <p:nvSpPr>
            <p:cNvPr id="5" name="object 5"/>
            <p:cNvSpPr/>
            <p:nvPr/>
          </p:nvSpPr>
          <p:spPr>
            <a:xfrm>
              <a:off x="0" y="4629150"/>
              <a:ext cx="9144000" cy="514350"/>
            </a:xfrm>
            <a:custGeom>
              <a:avLst/>
              <a:gdLst/>
              <a:ahLst/>
              <a:cxnLst/>
              <a:rect l="l" t="t" r="r" b="b"/>
              <a:pathLst>
                <a:path w="9144000" h="514350">
                  <a:moveTo>
                    <a:pt x="914400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9144000" y="5143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8355E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767" y="4648200"/>
              <a:ext cx="3014472" cy="448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11291" y="4688332"/>
            <a:ext cx="276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state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038" y="683260"/>
            <a:ext cx="3114675" cy="16256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Purpose</a:t>
            </a:r>
            <a:r>
              <a:rPr sz="1600" b="1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63666A"/>
                </a:solidFill>
                <a:latin typeface="Calibri"/>
                <a:cs typeface="Calibri"/>
              </a:rPr>
              <a:t>of</a:t>
            </a:r>
            <a:r>
              <a:rPr sz="1600" b="1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SCADA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Process</a:t>
            </a:r>
            <a:r>
              <a:rPr sz="16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optimization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System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situational</a:t>
            </a:r>
            <a:r>
              <a:rPr sz="16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awareness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System</a:t>
            </a:r>
            <a:r>
              <a:rPr sz="16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control</a:t>
            </a:r>
            <a:endParaRPr sz="1600">
              <a:latin typeface="Calibri"/>
              <a:cs typeface="Calibri"/>
            </a:endParaRPr>
          </a:p>
          <a:p>
            <a:pPr marL="156845" indent="-14414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56845" algn="l"/>
              </a:tabLst>
            </a:pP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Without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it,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essentially</a:t>
            </a:r>
            <a:r>
              <a:rPr sz="16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running</a:t>
            </a:r>
            <a:r>
              <a:rPr sz="16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63666A"/>
                </a:solidFill>
                <a:latin typeface="Calibri"/>
                <a:cs typeface="Calibri"/>
              </a:rPr>
              <a:t>blind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3920" y="899160"/>
            <a:ext cx="2453639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7875" y="4453925"/>
            <a:ext cx="2216785" cy="12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9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2017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Electric Company. All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rights reserved.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34792"/>
            <a:ext cx="9144000" cy="35087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2816" y="320040"/>
            <a:ext cx="2023872" cy="7406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7394" y="388111"/>
            <a:ext cx="1617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</a:t>
            </a:r>
            <a:r>
              <a:rPr dirty="0"/>
              <a:t>u</a:t>
            </a:r>
            <a:r>
              <a:rPr spc="5" dirty="0"/>
              <a:t>e</a:t>
            </a:r>
            <a:r>
              <a:rPr spc="-35" dirty="0"/>
              <a:t>s</a:t>
            </a:r>
            <a:r>
              <a:rPr dirty="0"/>
              <a:t>t</a:t>
            </a:r>
            <a:r>
              <a:rPr spc="-5" dirty="0"/>
              <a:t>io</a:t>
            </a:r>
            <a:r>
              <a:rPr dirty="0"/>
              <a:t>n</a:t>
            </a:r>
            <a:r>
              <a:rPr spc="-5" dirty="0"/>
              <a:t>s</a:t>
            </a:r>
            <a:r>
              <a:rPr dirty="0"/>
              <a:t>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5175" y="4436364"/>
            <a:ext cx="22421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2020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Electric Company. All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rights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72409"/>
            <a:ext cx="9144000" cy="771525"/>
          </a:xfrm>
          <a:custGeom>
            <a:avLst/>
            <a:gdLst/>
            <a:ahLst/>
            <a:cxnLst/>
            <a:rect l="l" t="t" r="r" b="b"/>
            <a:pathLst>
              <a:path w="9144000" h="771525">
                <a:moveTo>
                  <a:pt x="9144000" y="0"/>
                </a:moveTo>
                <a:lnTo>
                  <a:pt x="0" y="0"/>
                </a:lnTo>
                <a:lnTo>
                  <a:pt x="0" y="771089"/>
                </a:lnTo>
                <a:lnTo>
                  <a:pt x="9144000" y="771089"/>
                </a:lnTo>
                <a:lnTo>
                  <a:pt x="9144000" y="0"/>
                </a:lnTo>
                <a:close/>
              </a:path>
            </a:pathLst>
          </a:custGeom>
          <a:solidFill>
            <a:srgbClr val="08355E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4925568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55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Healthcare </a:t>
            </a:r>
            <a:r>
              <a:rPr sz="2400" spc="-5" dirty="0">
                <a:solidFill>
                  <a:srgbClr val="63666A"/>
                </a:solidFill>
              </a:rPr>
              <a:t>Analogy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–</a:t>
            </a:r>
            <a:r>
              <a:rPr sz="2400" spc="-10" dirty="0">
                <a:solidFill>
                  <a:srgbClr val="63666A"/>
                </a:solidFill>
              </a:rPr>
              <a:t> </a:t>
            </a:r>
            <a:r>
              <a:rPr sz="2400" spc="-15" dirty="0">
                <a:solidFill>
                  <a:srgbClr val="63666A"/>
                </a:solidFill>
              </a:rPr>
              <a:t>Wellness</a:t>
            </a:r>
            <a:r>
              <a:rPr sz="2400" spc="-10" dirty="0">
                <a:solidFill>
                  <a:srgbClr val="63666A"/>
                </a:solidFill>
              </a:rPr>
              <a:t> Care</a:t>
            </a:r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1221676" y="3133851"/>
            <a:ext cx="230886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Monitor</a:t>
            </a:r>
            <a:endParaRPr sz="1600">
              <a:latin typeface="Calibri"/>
              <a:cs typeface="Calibri"/>
            </a:endParaRPr>
          </a:p>
          <a:p>
            <a:pPr marL="12700" marR="5080" algn="ctr">
              <a:lnSpc>
                <a:spcPts val="1700"/>
              </a:lnSpc>
              <a:spcBef>
                <a:spcPts val="20"/>
              </a:spcBef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Various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real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long-term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Weight,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heart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rate,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insulin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level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7957" y="3155188"/>
            <a:ext cx="292862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4255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Frequency</a:t>
            </a:r>
            <a:endParaRPr sz="1600">
              <a:latin typeface="Calibri"/>
              <a:cs typeface="Calibri"/>
            </a:endParaRPr>
          </a:p>
          <a:p>
            <a:pPr marL="12700" marR="5080" indent="196215">
              <a:lnSpc>
                <a:spcPts val="1700"/>
              </a:lnSpc>
              <a:spcBef>
                <a:spcPts val="20"/>
              </a:spcBef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Periodically,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relatively</a:t>
            </a:r>
            <a:r>
              <a:rPr sz="1400" spc="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long</a:t>
            </a:r>
            <a:r>
              <a:rPr sz="1400" spc="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interval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As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reasonable,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appropriate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directed</a:t>
            </a:r>
            <a:endParaRPr sz="1400">
              <a:latin typeface="Calibri"/>
              <a:cs typeface="Calibri"/>
            </a:endParaRPr>
          </a:p>
          <a:p>
            <a:pPr marL="1026160">
              <a:lnSpc>
                <a:spcPts val="1650"/>
              </a:lnSpc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Event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based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4655" y="860555"/>
            <a:ext cx="8112125" cy="2300605"/>
            <a:chOff x="434655" y="860555"/>
            <a:chExt cx="8112125" cy="23006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272" y="875436"/>
              <a:ext cx="3654510" cy="22856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655" y="860555"/>
              <a:ext cx="4032984" cy="226789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80454" y="4471923"/>
            <a:ext cx="29679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2415" marR="5080" indent="-26035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Goal: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and correct health issues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optimize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health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9325" y="3133851"/>
            <a:ext cx="285432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Monitor</a:t>
            </a:r>
            <a:endParaRPr sz="1600">
              <a:latin typeface="Calibri"/>
              <a:cs typeface="Calibri"/>
            </a:endParaRPr>
          </a:p>
          <a:p>
            <a:pPr marL="12700" marR="5080" indent="-1270" algn="ctr">
              <a:lnSpc>
                <a:spcPts val="1700"/>
              </a:lnSpc>
              <a:spcBef>
                <a:spcPts val="20"/>
              </a:spcBef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Various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real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long-term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Temperature,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power,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gas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concentration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6772656" cy="661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639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Power</a:t>
            </a:r>
            <a:r>
              <a:rPr sz="240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Production/Delivery</a:t>
            </a:r>
            <a:r>
              <a:rPr sz="2400" spc="5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System</a:t>
            </a:r>
            <a:r>
              <a:rPr sz="2400" dirty="0">
                <a:solidFill>
                  <a:srgbClr val="63666A"/>
                </a:solidFill>
              </a:rPr>
              <a:t> –</a:t>
            </a:r>
            <a:r>
              <a:rPr sz="2400" spc="10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Maintenance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55" y="831093"/>
            <a:ext cx="3232226" cy="22946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6503" y="850581"/>
            <a:ext cx="3450277" cy="231168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4372409"/>
            <a:ext cx="9144000" cy="771525"/>
          </a:xfrm>
          <a:custGeom>
            <a:avLst/>
            <a:gdLst/>
            <a:ahLst/>
            <a:cxnLst/>
            <a:rect l="l" t="t" r="r" b="b"/>
            <a:pathLst>
              <a:path w="9144000" h="771525">
                <a:moveTo>
                  <a:pt x="9144000" y="0"/>
                </a:moveTo>
                <a:lnTo>
                  <a:pt x="0" y="0"/>
                </a:lnTo>
                <a:lnTo>
                  <a:pt x="0" y="771089"/>
                </a:lnTo>
                <a:lnTo>
                  <a:pt x="9144000" y="771089"/>
                </a:lnTo>
                <a:lnTo>
                  <a:pt x="9144000" y="0"/>
                </a:lnTo>
                <a:close/>
              </a:path>
            </a:pathLst>
          </a:custGeom>
          <a:solidFill>
            <a:srgbClr val="08355E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31049" y="4471923"/>
            <a:ext cx="30664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34645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Goal: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and correct issues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optimize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7957" y="3155188"/>
            <a:ext cx="292862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4255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Frequency</a:t>
            </a:r>
            <a:endParaRPr sz="1600">
              <a:latin typeface="Calibri"/>
              <a:cs typeface="Calibri"/>
            </a:endParaRPr>
          </a:p>
          <a:p>
            <a:pPr marL="12700" marR="5080" indent="196215">
              <a:lnSpc>
                <a:spcPts val="1700"/>
              </a:lnSpc>
              <a:spcBef>
                <a:spcPts val="20"/>
              </a:spcBef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Periodically,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relatively</a:t>
            </a:r>
            <a:r>
              <a:rPr sz="1400" spc="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long</a:t>
            </a:r>
            <a:r>
              <a:rPr sz="1400" spc="30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interval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 As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reasonable,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appropriate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directed</a:t>
            </a:r>
            <a:endParaRPr sz="1400">
              <a:latin typeface="Calibri"/>
              <a:cs typeface="Calibri"/>
            </a:endParaRPr>
          </a:p>
          <a:p>
            <a:pPr marL="1026160">
              <a:lnSpc>
                <a:spcPts val="1650"/>
              </a:lnSpc>
            </a:pP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Event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3666A"/>
                </a:solidFill>
                <a:latin typeface="Calibri"/>
                <a:cs typeface="Calibri"/>
              </a:rPr>
              <a:t>based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352288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497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3666A"/>
                </a:solidFill>
              </a:rPr>
              <a:t>Healthcare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5" dirty="0">
                <a:solidFill>
                  <a:srgbClr val="63666A"/>
                </a:solidFill>
              </a:rPr>
              <a:t>Analogy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–</a:t>
            </a:r>
            <a:r>
              <a:rPr sz="2400" spc="-1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Emergency</a:t>
            </a:r>
            <a:r>
              <a:rPr sz="2400" spc="-15" dirty="0">
                <a:solidFill>
                  <a:srgbClr val="63666A"/>
                </a:solidFill>
              </a:rPr>
              <a:t> Room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56710" y="3414267"/>
            <a:ext cx="303911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Monitor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670"/>
              </a:lnSpc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Critical</a:t>
            </a:r>
            <a:r>
              <a:rPr sz="1400" spc="-2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real-time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Heart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rate,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blood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pressure,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breathing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rate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8255" y="3438652"/>
            <a:ext cx="1727835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Frequency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Constant,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short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Interval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62475" y="865911"/>
            <a:ext cx="3994150" cy="2489835"/>
            <a:chOff x="4562475" y="865911"/>
            <a:chExt cx="3994150" cy="2489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9" y="875436"/>
              <a:ext cx="3974782" cy="24705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67237" y="870673"/>
              <a:ext cx="3984625" cy="2480310"/>
            </a:xfrm>
            <a:custGeom>
              <a:avLst/>
              <a:gdLst/>
              <a:ahLst/>
              <a:cxnLst/>
              <a:rect l="l" t="t" r="r" b="b"/>
              <a:pathLst>
                <a:path w="3984625" h="2480310">
                  <a:moveTo>
                    <a:pt x="0" y="0"/>
                  </a:moveTo>
                  <a:lnTo>
                    <a:pt x="3984308" y="0"/>
                  </a:lnTo>
                  <a:lnTo>
                    <a:pt x="3984308" y="2480115"/>
                  </a:lnTo>
                  <a:lnTo>
                    <a:pt x="0" y="24801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5133" y="865911"/>
            <a:ext cx="4057650" cy="2489835"/>
            <a:chOff x="425133" y="865911"/>
            <a:chExt cx="4057650" cy="24898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658" y="875436"/>
              <a:ext cx="4038151" cy="247058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9895" y="870673"/>
              <a:ext cx="4048125" cy="2480310"/>
            </a:xfrm>
            <a:custGeom>
              <a:avLst/>
              <a:gdLst/>
              <a:ahLst/>
              <a:cxnLst/>
              <a:rect l="l" t="t" r="r" b="b"/>
              <a:pathLst>
                <a:path w="4048125" h="2480310">
                  <a:moveTo>
                    <a:pt x="0" y="0"/>
                  </a:moveTo>
                  <a:lnTo>
                    <a:pt x="4047677" y="0"/>
                  </a:lnTo>
                  <a:lnTo>
                    <a:pt x="4047677" y="2480115"/>
                  </a:lnTo>
                  <a:lnTo>
                    <a:pt x="0" y="24801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4372409"/>
            <a:ext cx="9144000" cy="771525"/>
          </a:xfrm>
          <a:custGeom>
            <a:avLst/>
            <a:gdLst/>
            <a:ahLst/>
            <a:cxnLst/>
            <a:rect l="l" t="t" r="r" b="b"/>
            <a:pathLst>
              <a:path w="9144000" h="771525">
                <a:moveTo>
                  <a:pt x="9144000" y="0"/>
                </a:moveTo>
                <a:lnTo>
                  <a:pt x="0" y="0"/>
                </a:lnTo>
                <a:lnTo>
                  <a:pt x="0" y="771089"/>
                </a:lnTo>
                <a:lnTo>
                  <a:pt x="9144000" y="771089"/>
                </a:lnTo>
                <a:lnTo>
                  <a:pt x="9144000" y="0"/>
                </a:lnTo>
                <a:close/>
              </a:path>
            </a:pathLst>
          </a:custGeom>
          <a:solidFill>
            <a:srgbClr val="08355E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64928" y="4471923"/>
            <a:ext cx="1646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Actions: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8767" y="4471923"/>
            <a:ext cx="1990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Goal: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patient alive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70687"/>
            <a:ext cx="5903976" cy="661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039" y="231139"/>
            <a:ext cx="553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63666A"/>
                </a:solidFill>
              </a:rPr>
              <a:t>Power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spc="-10" dirty="0">
                <a:solidFill>
                  <a:srgbClr val="63666A"/>
                </a:solidFill>
              </a:rPr>
              <a:t>Production/Delivery</a:t>
            </a:r>
            <a:r>
              <a:rPr sz="2400" dirty="0">
                <a:solidFill>
                  <a:srgbClr val="63666A"/>
                </a:solidFill>
              </a:rPr>
              <a:t> </a:t>
            </a:r>
            <a:r>
              <a:rPr sz="2400" spc="-20" dirty="0">
                <a:solidFill>
                  <a:srgbClr val="63666A"/>
                </a:solidFill>
              </a:rPr>
              <a:t>System</a:t>
            </a:r>
            <a:r>
              <a:rPr sz="2400" spc="-5" dirty="0">
                <a:solidFill>
                  <a:srgbClr val="63666A"/>
                </a:solidFill>
              </a:rPr>
              <a:t> </a:t>
            </a:r>
            <a:r>
              <a:rPr sz="2400" dirty="0">
                <a:solidFill>
                  <a:srgbClr val="63666A"/>
                </a:solidFill>
              </a:rPr>
              <a:t>- </a:t>
            </a:r>
            <a:r>
              <a:rPr sz="2400" spc="-15" dirty="0">
                <a:solidFill>
                  <a:srgbClr val="63666A"/>
                </a:solidFill>
              </a:rPr>
              <a:t>SCADA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425133" y="865911"/>
            <a:ext cx="8142605" cy="2489835"/>
            <a:chOff x="425133" y="865911"/>
            <a:chExt cx="8142605" cy="2489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8" y="880371"/>
              <a:ext cx="4038151" cy="24656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9895" y="875609"/>
              <a:ext cx="4048125" cy="2475230"/>
            </a:xfrm>
            <a:custGeom>
              <a:avLst/>
              <a:gdLst/>
              <a:ahLst/>
              <a:cxnLst/>
              <a:rect l="l" t="t" r="r" b="b"/>
              <a:pathLst>
                <a:path w="4048125" h="2475229">
                  <a:moveTo>
                    <a:pt x="0" y="0"/>
                  </a:moveTo>
                  <a:lnTo>
                    <a:pt x="4047677" y="0"/>
                  </a:lnTo>
                  <a:lnTo>
                    <a:pt x="4047677" y="2475179"/>
                  </a:lnTo>
                  <a:lnTo>
                    <a:pt x="0" y="24751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875437"/>
              <a:ext cx="3985941" cy="24705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67237" y="870673"/>
              <a:ext cx="3996054" cy="2480310"/>
            </a:xfrm>
            <a:custGeom>
              <a:avLst/>
              <a:gdLst/>
              <a:ahLst/>
              <a:cxnLst/>
              <a:rect l="l" t="t" r="r" b="b"/>
              <a:pathLst>
                <a:path w="3996054" h="2480310">
                  <a:moveTo>
                    <a:pt x="0" y="0"/>
                  </a:moveTo>
                  <a:lnTo>
                    <a:pt x="3995467" y="0"/>
                  </a:lnTo>
                  <a:lnTo>
                    <a:pt x="3995467" y="2480115"/>
                  </a:lnTo>
                  <a:lnTo>
                    <a:pt x="0" y="24801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6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4372409"/>
            <a:ext cx="9144000" cy="771525"/>
          </a:xfrm>
          <a:custGeom>
            <a:avLst/>
            <a:gdLst/>
            <a:ahLst/>
            <a:cxnLst/>
            <a:rect l="l" t="t" r="r" b="b"/>
            <a:pathLst>
              <a:path w="9144000" h="771525">
                <a:moveTo>
                  <a:pt x="9144000" y="0"/>
                </a:moveTo>
                <a:lnTo>
                  <a:pt x="0" y="0"/>
                </a:lnTo>
                <a:lnTo>
                  <a:pt x="0" y="771089"/>
                </a:lnTo>
                <a:lnTo>
                  <a:pt x="9144000" y="771089"/>
                </a:lnTo>
                <a:lnTo>
                  <a:pt x="9144000" y="0"/>
                </a:lnTo>
                <a:close/>
              </a:path>
            </a:pathLst>
          </a:custGeom>
          <a:solidFill>
            <a:srgbClr val="08355E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4928" y="4471923"/>
            <a:ext cx="1646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Actions: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27" y="4471923"/>
            <a:ext cx="3325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Goal: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operational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210" y="3414267"/>
            <a:ext cx="2912110" cy="913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Monitor</a:t>
            </a:r>
            <a:endParaRPr sz="1600">
              <a:latin typeface="Calibri"/>
              <a:cs typeface="Calibri"/>
            </a:endParaRPr>
          </a:p>
          <a:p>
            <a:pPr marL="539115" marR="531495" indent="-635" algn="ctr">
              <a:lnSpc>
                <a:spcPts val="1700"/>
              </a:lnSpc>
              <a:spcBef>
                <a:spcPts val="30"/>
              </a:spcBef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Critical real-time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Volts,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amps,</a:t>
            </a:r>
            <a:r>
              <a:rPr sz="1400" spc="-25" dirty="0">
                <a:solidFill>
                  <a:srgbClr val="63666A"/>
                </a:solidFill>
                <a:latin typeface="Calibri"/>
                <a:cs typeface="Calibri"/>
              </a:rPr>
              <a:t> power,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loads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Generation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63666A"/>
                </a:solidFill>
                <a:latin typeface="Calibri"/>
                <a:cs typeface="Calibri"/>
              </a:rPr>
              <a:t>availability, </a:t>
            </a:r>
            <a:r>
              <a:rPr sz="1400" spc="-10" dirty="0">
                <a:solidFill>
                  <a:srgbClr val="63666A"/>
                </a:solidFill>
                <a:latin typeface="Calibri"/>
                <a:cs typeface="Calibri"/>
              </a:rPr>
              <a:t>breaker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statuses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8255" y="3438652"/>
            <a:ext cx="1727835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3666A"/>
                </a:solidFill>
                <a:latin typeface="Calibri"/>
                <a:cs typeface="Calibri"/>
              </a:rPr>
              <a:t>Frequency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660"/>
              </a:lnSpc>
            </a:pP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Constant,</a:t>
            </a:r>
            <a:r>
              <a:rPr sz="1400" spc="-35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short</a:t>
            </a:r>
            <a:r>
              <a:rPr sz="1400" spc="-30" dirty="0">
                <a:solidFill>
                  <a:srgbClr val="6366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63666A"/>
                </a:solidFill>
                <a:latin typeface="Calibri"/>
                <a:cs typeface="Calibri"/>
              </a:rPr>
              <a:t>Interval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1646</Words>
  <Application>Microsoft Office PowerPoint</Application>
  <PresentationFormat>On-screen Show (16:9)</PresentationFormat>
  <Paragraphs>353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 MT</vt:lpstr>
      <vt:lpstr>Calibri</vt:lpstr>
      <vt:lpstr>Wingdings</vt:lpstr>
      <vt:lpstr>Office Theme</vt:lpstr>
      <vt:lpstr>History, and  Evolution of SCADA</vt:lpstr>
      <vt:lpstr>Origin and Purpose of SCADA</vt:lpstr>
      <vt:lpstr>Millions Of miles of distribution</vt:lpstr>
      <vt:lpstr>Biggest Machine on Earth</vt:lpstr>
      <vt:lpstr>SCADA: Supervisory Control and Data Acquisition</vt:lpstr>
      <vt:lpstr>Healthcare Analogy – Wellness Care</vt:lpstr>
      <vt:lpstr>Power Production/Delivery System – Maintenance</vt:lpstr>
      <vt:lpstr>Healthcare Analogy – Emergency Room</vt:lpstr>
      <vt:lpstr>Power Production/Delivery System - SCADA</vt:lpstr>
      <vt:lpstr>Initial Implementations: Early to mid-1900s</vt:lpstr>
      <vt:lpstr>Power Plant Control Room</vt:lpstr>
      <vt:lpstr>Power Plant Control Room</vt:lpstr>
      <vt:lpstr>Sources and Provision of Data</vt:lpstr>
      <vt:lpstr>Electronic-Based Systems: 1960s-1970s</vt:lpstr>
      <vt:lpstr>Supervisory Control and Data Collection</vt:lpstr>
      <vt:lpstr>Remote Data Equipment (RDE)</vt:lpstr>
      <vt:lpstr>Local Input/Output (I/O)</vt:lpstr>
      <vt:lpstr>Energy Management System (EMS) Master</vt:lpstr>
      <vt:lpstr>Master-to-RDE Communications</vt:lpstr>
      <vt:lpstr>PowerPoint Presentation</vt:lpstr>
      <vt:lpstr>Communications Media</vt:lpstr>
      <vt:lpstr>Microprocessor-Based Systems: 1980s-1990s</vt:lpstr>
      <vt:lpstr>Remote Terminal Unit (RTU)</vt:lpstr>
      <vt:lpstr>I/O and Local Communication</vt:lpstr>
      <vt:lpstr>Communication Protocols</vt:lpstr>
      <vt:lpstr>Energy Management System Master</vt:lpstr>
      <vt:lpstr>Current Systems of the 2000s-2010s and the  Migration to Multifunction Gateways</vt:lpstr>
      <vt:lpstr>Energy Management System Master</vt:lpstr>
      <vt:lpstr>Energy Management System Master</vt:lpstr>
      <vt:lpstr>Remote Terminal Unit (RTU) / Gateway</vt:lpstr>
      <vt:lpstr>Gateway Multifunctionally</vt:lpstr>
      <vt:lpstr>Gateway Multifunctionally</vt:lpstr>
      <vt:lpstr>Communications Media</vt:lpstr>
      <vt:lpstr>Communications Protocols</vt:lpstr>
      <vt:lpstr>Future Implementations and Direction of  SCADA</vt:lpstr>
      <vt:lpstr>Impacts of Technology</vt:lpstr>
      <vt:lpstr>Focus Shift</vt:lpstr>
      <vt:lpstr>Impacts of Technology</vt:lpstr>
      <vt:lpstr>Data Management</vt:lpstr>
      <vt:lpstr>Traditional SCADA Data Management</vt:lpstr>
      <vt:lpstr>Traditional SCADA Data Management</vt:lpstr>
      <vt:lpstr>Communication and Data Management Trends</vt:lpstr>
      <vt:lpstr>Modern Object-Oriented Protocols</vt:lpstr>
      <vt:lpstr>Modern Object-Oriented Protocols</vt:lpstr>
      <vt:lpstr>SCL CID Example File</vt:lpstr>
      <vt:lpstr>Advanced Functionality</vt:lpstr>
      <vt:lpstr>Gateway Security</vt:lpstr>
      <vt:lpstr>Summary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History, and  Evolution of SCADA</dc:title>
  <cp:lastModifiedBy>panem.charan@gmail.com</cp:lastModifiedBy>
  <cp:revision>2</cp:revision>
  <dcterms:created xsi:type="dcterms:W3CDTF">2023-08-03T11:54:46Z</dcterms:created>
  <dcterms:modified xsi:type="dcterms:W3CDTF">2023-08-07T07:24:12Z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2020-11-13T00:00:00Z</vt:filetime>
  </property>
  <property fmtid="{D5CDD505-2E9C-101B-9397-08002B2CF9AE}" pid="3" name="LastSaved">
    <vt:filetime>2023-08-03T00:00:00Z</vt:filetime>
  </property>
</Properties>
</file>